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8" r:id="rId5"/>
    <p:sldId id="260" r:id="rId6"/>
    <p:sldId id="261" r:id="rId7"/>
    <p:sldId id="256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9" r:id="rId18"/>
    <p:sldId id="273" r:id="rId19"/>
    <p:sldId id="271" r:id="rId20"/>
    <p:sldId id="272" r:id="rId21"/>
    <p:sldId id="274" r:id="rId22"/>
    <p:sldId id="275" r:id="rId23"/>
    <p:sldId id="276" r:id="rId24"/>
    <p:sldId id="277" r:id="rId25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7787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0604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6313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9172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8849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57339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0211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180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591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84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1966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51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5490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5164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980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863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5B30E-BFAE-47B6-A9D1-DCA38144E982}" type="datetimeFigureOut">
              <a:rPr lang="es-MX" smtClean="0"/>
              <a:pPr/>
              <a:t>20/07/2016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22BA3F-B2BD-4B53-B23C-4F149861861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368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0" y="830982"/>
            <a:ext cx="91440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0" dirty="0" smtClean="0">
                <a:latin typeface="BankGothic Md BT" panose="020B0807020203060204" pitchFamily="34" charset="0"/>
              </a:rPr>
              <a:t>Segmentos </a:t>
            </a:r>
          </a:p>
          <a:p>
            <a:pPr algn="ctr"/>
            <a:r>
              <a:rPr lang="es-MX" sz="11000" dirty="0" smtClean="0">
                <a:latin typeface="BankGothic Md BT" panose="020B0807020203060204" pitchFamily="34" charset="0"/>
              </a:rPr>
              <a:t>en el </a:t>
            </a:r>
          </a:p>
          <a:p>
            <a:pPr algn="ctr"/>
            <a:r>
              <a:rPr lang="es-MX" sz="11000" dirty="0" smtClean="0">
                <a:latin typeface="BankGothic Md BT" panose="020B0807020203060204" pitchFamily="34" charset="0"/>
              </a:rPr>
              <a:t>círculo </a:t>
            </a:r>
            <a:endParaRPr lang="es-MX" sz="110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082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lipse 6"/>
          <p:cNvSpPr/>
          <p:nvPr/>
        </p:nvSpPr>
        <p:spPr>
          <a:xfrm>
            <a:off x="5957047" y="2632449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891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Diámetro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36176" y="1686739"/>
            <a:ext cx="543261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Es la cuerda más grande que une dos puntos opuestos de la circunferencia y pasa por el centro.</a:t>
            </a:r>
            <a:endParaRPr lang="es-MX" sz="4400" dirty="0">
              <a:latin typeface="BankGothic Md BT" panose="020B0807020203060204" pitchFamily="34" charset="0"/>
            </a:endParaRPr>
          </a:p>
        </p:txBody>
      </p:sp>
      <p:cxnSp>
        <p:nvCxnSpPr>
          <p:cNvPr id="6" name="Conector recto 5"/>
          <p:cNvCxnSpPr>
            <a:stCxn id="7" idx="2"/>
            <a:endCxn id="7" idx="6"/>
          </p:cNvCxnSpPr>
          <p:nvPr/>
        </p:nvCxnSpPr>
        <p:spPr>
          <a:xfrm>
            <a:off x="5957047" y="4066148"/>
            <a:ext cx="2864224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881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891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Secante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82387" y="1583578"/>
            <a:ext cx="527124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la recta que corta a </a:t>
            </a:r>
            <a:r>
              <a:rPr lang="es-MX" sz="4800" dirty="0">
                <a:latin typeface="BankGothic Md BT" panose="020B0807020203060204" pitchFamily="34" charset="0"/>
              </a:rPr>
              <a:t>l</a:t>
            </a:r>
            <a:r>
              <a:rPr lang="es-MX" sz="4800" dirty="0" smtClean="0">
                <a:latin typeface="BankGothic Md BT" panose="020B0807020203060204" pitchFamily="34" charset="0"/>
              </a:rPr>
              <a:t>a circunferencia en dos puntos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651055" y="2691467"/>
            <a:ext cx="3492945" cy="2867398"/>
            <a:chOff x="5298141" y="1986990"/>
            <a:chExt cx="3492945" cy="2867398"/>
          </a:xfrm>
        </p:grpSpPr>
        <p:sp>
          <p:nvSpPr>
            <p:cNvPr id="6" name="Elipse 5"/>
            <p:cNvSpPr/>
            <p:nvPr/>
          </p:nvSpPr>
          <p:spPr>
            <a:xfrm>
              <a:off x="5298141" y="1986990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1" name="Conector recto 10"/>
            <p:cNvCxnSpPr/>
            <p:nvPr/>
          </p:nvCxnSpPr>
          <p:spPr>
            <a:xfrm rot="2100000">
              <a:off x="6000998" y="2424845"/>
              <a:ext cx="2790088" cy="1604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209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891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Tangente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201706" y="1986990"/>
            <a:ext cx="5284694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Recta que tiene un solo punto de contacto con la circunferencia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cxnSp>
        <p:nvCxnSpPr>
          <p:cNvPr id="13" name="Conector recto 12"/>
          <p:cNvCxnSpPr/>
          <p:nvPr/>
        </p:nvCxnSpPr>
        <p:spPr>
          <a:xfrm>
            <a:off x="5592674" y="2305050"/>
            <a:ext cx="0" cy="211455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Elipse 5"/>
          <p:cNvSpPr/>
          <p:nvPr/>
        </p:nvSpPr>
        <p:spPr>
          <a:xfrm>
            <a:off x="5626334" y="1986990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25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575796"/>
            <a:ext cx="9144000" cy="1325563"/>
          </a:xfrm>
        </p:spPr>
        <p:txBody>
          <a:bodyPr>
            <a:noAutofit/>
          </a:bodyPr>
          <a:lstStyle/>
          <a:p>
            <a:pPr algn="ctr"/>
            <a:r>
              <a:rPr lang="es-MX" sz="12000" dirty="0" smtClean="0">
                <a:latin typeface="BankGothic Md BT" panose="020B0807020203060204" pitchFamily="34" charset="0"/>
              </a:rPr>
              <a:t>Porciones </a:t>
            </a:r>
            <a:br>
              <a:rPr lang="es-MX" sz="12000" dirty="0" smtClean="0">
                <a:latin typeface="BankGothic Md BT" panose="020B0807020203060204" pitchFamily="34" charset="0"/>
              </a:rPr>
            </a:br>
            <a:r>
              <a:rPr lang="es-MX" sz="12000" dirty="0" smtClean="0">
                <a:latin typeface="BankGothic Md BT" panose="020B0807020203060204" pitchFamily="34" charset="0"/>
              </a:rPr>
              <a:t>de un círculo </a:t>
            </a:r>
            <a:endParaRPr lang="es-MX" sz="120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09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05467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Sector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smtClean="0">
                <a:latin typeface="BankGothic Md BT" panose="020B0807020203060204" pitchFamily="34" charset="0"/>
              </a:rPr>
              <a:t>circular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800983" y="2728840"/>
            <a:ext cx="4521573" cy="36009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la porción de círculo limitada por dos radios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6033483" y="2720492"/>
            <a:ext cx="2880000" cy="2880000"/>
            <a:chOff x="6045514" y="2251260"/>
            <a:chExt cx="2864224" cy="2867398"/>
          </a:xfrm>
        </p:grpSpPr>
        <p:sp>
          <p:nvSpPr>
            <p:cNvPr id="6" name="Elipse 5"/>
            <p:cNvSpPr/>
            <p:nvPr/>
          </p:nvSpPr>
          <p:spPr>
            <a:xfrm>
              <a:off x="6045514" y="2251260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5" name="Conector recto 4"/>
            <p:cNvCxnSpPr>
              <a:endCxn id="6" idx="1"/>
            </p:cNvCxnSpPr>
            <p:nvPr/>
          </p:nvCxnSpPr>
          <p:spPr>
            <a:xfrm flipH="1" flipV="1">
              <a:off x="6464970" y="2671181"/>
              <a:ext cx="1006640" cy="1022089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>
              <a:endCxn id="6" idx="7"/>
            </p:cNvCxnSpPr>
            <p:nvPr/>
          </p:nvCxnSpPr>
          <p:spPr>
            <a:xfrm flipV="1">
              <a:off x="7459579" y="2671181"/>
              <a:ext cx="1030703" cy="103412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o 8"/>
            <p:cNvSpPr/>
            <p:nvPr/>
          </p:nvSpPr>
          <p:spPr>
            <a:xfrm>
              <a:off x="7134726" y="3068052"/>
              <a:ext cx="661737" cy="616907"/>
            </a:xfrm>
            <a:prstGeom prst="arc">
              <a:avLst>
                <a:gd name="adj1" fmla="val 10975092"/>
                <a:gd name="adj2" fmla="val 0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7" name="Circular 6"/>
          <p:cNvSpPr/>
          <p:nvPr/>
        </p:nvSpPr>
        <p:spPr>
          <a:xfrm>
            <a:off x="6033483" y="2728840"/>
            <a:ext cx="2880000" cy="2880000"/>
          </a:xfrm>
          <a:prstGeom prst="pie">
            <a:avLst>
              <a:gd name="adj1" fmla="val 13489098"/>
              <a:gd name="adj2" fmla="val 1885156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52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23078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Segmento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smtClean="0">
                <a:latin typeface="BankGothic Md BT" panose="020B0807020203060204" pitchFamily="34" charset="0"/>
              </a:rPr>
              <a:t>circular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0014" y="2336613"/>
            <a:ext cx="453502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la porción de círculo comprendido entre la cuerda y el arco. 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499846" y="3072282"/>
            <a:ext cx="2880000" cy="28800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Acorde 10"/>
          <p:cNvSpPr/>
          <p:nvPr/>
        </p:nvSpPr>
        <p:spPr>
          <a:xfrm rot="10800000">
            <a:off x="5499846" y="3072282"/>
            <a:ext cx="2880000" cy="2880000"/>
          </a:xfrm>
          <a:prstGeom prst="chord">
            <a:avLst>
              <a:gd name="adj1" fmla="val 2700000"/>
              <a:gd name="adj2" fmla="val 1071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73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32361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Semicírculo 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0015" y="1986990"/>
            <a:ext cx="432323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la superficie que comprende medio círculo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298141" y="1986990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Acorde 2"/>
          <p:cNvSpPr/>
          <p:nvPr/>
        </p:nvSpPr>
        <p:spPr>
          <a:xfrm rot="1215593">
            <a:off x="5292486" y="2012332"/>
            <a:ext cx="2932862" cy="2859610"/>
          </a:xfrm>
          <a:prstGeom prst="chord">
            <a:avLst>
              <a:gd name="adj1" fmla="val 4208371"/>
              <a:gd name="adj2" fmla="val 14922723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45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Corona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smtClean="0">
                <a:latin typeface="BankGothic Md BT" panose="020B0807020203060204" pitchFamily="34" charset="0"/>
              </a:rPr>
              <a:t>circular 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242046" y="1986990"/>
            <a:ext cx="572844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la porción del círculo limitado por dos circunferencias concéntricas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sp>
        <p:nvSpPr>
          <p:cNvPr id="5" name="Anillo 4"/>
          <p:cNvSpPr/>
          <p:nvPr/>
        </p:nvSpPr>
        <p:spPr>
          <a:xfrm>
            <a:off x="5768788" y="2524873"/>
            <a:ext cx="2916000" cy="2880000"/>
          </a:xfrm>
          <a:prstGeom prst="donut">
            <a:avLst>
              <a:gd name="adj" fmla="val 18930"/>
            </a:avLst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55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9600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Ángulos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smtClean="0">
                <a:latin typeface="BankGothic Md BT" panose="020B0807020203060204" pitchFamily="34" charset="0"/>
              </a:rPr>
              <a:t>notables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grpSp>
        <p:nvGrpSpPr>
          <p:cNvPr id="32" name="Grupo 31"/>
          <p:cNvGrpSpPr/>
          <p:nvPr/>
        </p:nvGrpSpPr>
        <p:grpSpPr>
          <a:xfrm>
            <a:off x="601397" y="2155656"/>
            <a:ext cx="2597596" cy="3015824"/>
            <a:chOff x="993245" y="1827531"/>
            <a:chExt cx="2597596" cy="3015824"/>
          </a:xfrm>
        </p:grpSpPr>
        <p:sp>
          <p:nvSpPr>
            <p:cNvPr id="5" name="Elipse 4"/>
            <p:cNvSpPr/>
            <p:nvPr/>
          </p:nvSpPr>
          <p:spPr>
            <a:xfrm>
              <a:off x="1070841" y="1960350"/>
              <a:ext cx="2520000" cy="25200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9" name="Conector recto 8"/>
            <p:cNvCxnSpPr/>
            <p:nvPr/>
          </p:nvCxnSpPr>
          <p:spPr>
            <a:xfrm>
              <a:off x="1259871" y="2015832"/>
              <a:ext cx="1196789" cy="282752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 flipH="1">
              <a:off x="993245" y="1827531"/>
              <a:ext cx="2420471" cy="252000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Arco 23"/>
            <p:cNvSpPr/>
            <p:nvPr/>
          </p:nvSpPr>
          <p:spPr>
            <a:xfrm>
              <a:off x="1614038" y="3230909"/>
              <a:ext cx="569993" cy="800980"/>
            </a:xfrm>
            <a:prstGeom prst="arc">
              <a:avLst>
                <a:gd name="adj1" fmla="val 17432420"/>
                <a:gd name="adj2" fmla="val 3670085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6005893" y="2095529"/>
            <a:ext cx="2520000" cy="3324378"/>
            <a:chOff x="6042211" y="1798952"/>
            <a:chExt cx="2520000" cy="3324378"/>
          </a:xfrm>
        </p:grpSpPr>
        <p:sp>
          <p:nvSpPr>
            <p:cNvPr id="6" name="Elipse 5"/>
            <p:cNvSpPr/>
            <p:nvPr/>
          </p:nvSpPr>
          <p:spPr>
            <a:xfrm>
              <a:off x="6042211" y="1999971"/>
              <a:ext cx="2520000" cy="25200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3" name="Conector recto 12"/>
            <p:cNvCxnSpPr/>
            <p:nvPr/>
          </p:nvCxnSpPr>
          <p:spPr>
            <a:xfrm>
              <a:off x="6105985" y="1798952"/>
              <a:ext cx="1196226" cy="3284036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cto 14"/>
            <p:cNvCxnSpPr/>
            <p:nvPr/>
          </p:nvCxnSpPr>
          <p:spPr>
            <a:xfrm flipV="1">
              <a:off x="7302211" y="1924050"/>
              <a:ext cx="1151505" cy="3199280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Arco 22"/>
            <p:cNvSpPr/>
            <p:nvPr/>
          </p:nvSpPr>
          <p:spPr>
            <a:xfrm rot="19507205">
              <a:off x="7011512" y="4682985"/>
              <a:ext cx="504000" cy="396000"/>
            </a:xfrm>
            <a:prstGeom prst="arc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3320788" y="4224101"/>
            <a:ext cx="2520000" cy="2520000"/>
            <a:chOff x="3522211" y="4214712"/>
            <a:chExt cx="2520000" cy="2520000"/>
          </a:xfrm>
        </p:grpSpPr>
        <p:sp>
          <p:nvSpPr>
            <p:cNvPr id="7" name="Elipse 6"/>
            <p:cNvSpPr/>
            <p:nvPr/>
          </p:nvSpPr>
          <p:spPr>
            <a:xfrm>
              <a:off x="3522211" y="4214712"/>
              <a:ext cx="2520000" cy="252000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7" name="Conector recto 16"/>
            <p:cNvCxnSpPr>
              <a:stCxn id="7" idx="1"/>
            </p:cNvCxnSpPr>
            <p:nvPr/>
          </p:nvCxnSpPr>
          <p:spPr>
            <a:xfrm>
              <a:off x="3891256" y="4583757"/>
              <a:ext cx="847884" cy="890955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/>
            <p:cNvCxnSpPr/>
            <p:nvPr/>
          </p:nvCxnSpPr>
          <p:spPr>
            <a:xfrm flipV="1">
              <a:off x="4745893" y="4480751"/>
              <a:ext cx="793002" cy="99396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Arco 24"/>
            <p:cNvSpPr/>
            <p:nvPr/>
          </p:nvSpPr>
          <p:spPr>
            <a:xfrm>
              <a:off x="4419298" y="4977731"/>
              <a:ext cx="571500" cy="387498"/>
            </a:xfrm>
            <a:prstGeom prst="arc">
              <a:avLst>
                <a:gd name="adj1" fmla="val 11328776"/>
                <a:gd name="adj2" fmla="val 0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426534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600" dirty="0" smtClean="0">
                <a:latin typeface="BankGothic Md BT" panose="020B0807020203060204" pitchFamily="34" charset="0"/>
              </a:rPr>
              <a:t>Ángulo </a:t>
            </a:r>
            <a:br>
              <a:rPr lang="es-MX" sz="6600" dirty="0" smtClean="0">
                <a:latin typeface="BankGothic Md BT" panose="020B0807020203060204" pitchFamily="34" charset="0"/>
              </a:rPr>
            </a:br>
            <a:r>
              <a:rPr lang="es-MX" sz="6600" dirty="0" smtClean="0">
                <a:latin typeface="BankGothic Md BT" panose="020B0807020203060204" pitchFamily="34" charset="0"/>
              </a:rPr>
              <a:t>central</a:t>
            </a:r>
            <a:endParaRPr lang="es-MX" sz="66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790015" y="1986990"/>
            <a:ext cx="432323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El ángulo determinado por dos radios y mide lo mismo que el arco que abarca.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513294" y="2551767"/>
            <a:ext cx="2864224" cy="2867398"/>
            <a:chOff x="5298141" y="1986990"/>
            <a:chExt cx="2864224" cy="2867398"/>
          </a:xfrm>
        </p:grpSpPr>
        <p:sp>
          <p:nvSpPr>
            <p:cNvPr id="9" name="Elipse 8"/>
            <p:cNvSpPr/>
            <p:nvPr/>
          </p:nvSpPr>
          <p:spPr>
            <a:xfrm>
              <a:off x="5298141" y="1986990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6" name="Conector recto 5"/>
            <p:cNvCxnSpPr/>
            <p:nvPr/>
          </p:nvCxnSpPr>
          <p:spPr>
            <a:xfrm flipV="1">
              <a:off x="6726890" y="2286000"/>
              <a:ext cx="816910" cy="1156447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>
              <a:endCxn id="9" idx="6"/>
            </p:cNvCxnSpPr>
            <p:nvPr/>
          </p:nvCxnSpPr>
          <p:spPr>
            <a:xfrm flipV="1">
              <a:off x="6726891" y="3420689"/>
              <a:ext cx="1435474" cy="21758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Arco 13"/>
            <p:cNvSpPr/>
            <p:nvPr/>
          </p:nvSpPr>
          <p:spPr>
            <a:xfrm>
              <a:off x="6726892" y="3053726"/>
              <a:ext cx="532397" cy="733926"/>
            </a:xfrm>
            <a:prstGeom prst="arc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43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78224" y="2084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circunferencia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416858" y="1408767"/>
            <a:ext cx="5217459" cy="49295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Es el lugar geométrico de puntos del plano que equidistan de uno fijo llamado centro</a:t>
            </a:r>
            <a:endParaRPr lang="es-MX" sz="4400" dirty="0">
              <a:latin typeface="BankGothic Md BT" panose="020B080702020306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446058" y="2323166"/>
            <a:ext cx="2864224" cy="2867398"/>
          </a:xfrm>
          <a:prstGeom prst="ellipse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33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/>
          <p:cNvSpPr/>
          <p:nvPr/>
        </p:nvSpPr>
        <p:spPr>
          <a:xfrm>
            <a:off x="5971166" y="1986990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25297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smtClean="0">
                <a:latin typeface="BankGothic Md BT" panose="020B0807020203060204" pitchFamily="34" charset="0"/>
              </a:rPr>
              <a:t>inscrito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69232" y="1986990"/>
            <a:ext cx="529955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El vértice se encuentra sobre la circunferencia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cxnSp>
        <p:nvCxnSpPr>
          <p:cNvPr id="6" name="Conector recto 5"/>
          <p:cNvCxnSpPr>
            <a:endCxn id="10" idx="6"/>
          </p:cNvCxnSpPr>
          <p:nvPr/>
        </p:nvCxnSpPr>
        <p:spPr>
          <a:xfrm>
            <a:off x="6707447" y="2201779"/>
            <a:ext cx="2127943" cy="121891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V="1">
            <a:off x="6533147" y="3418864"/>
            <a:ext cx="2302243" cy="115313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/>
          <p:cNvSpPr/>
          <p:nvPr/>
        </p:nvSpPr>
        <p:spPr>
          <a:xfrm rot="12514694">
            <a:off x="8162452" y="2637824"/>
            <a:ext cx="667753" cy="1153252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33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 </a:t>
            </a:r>
            <a:br>
              <a:rPr lang="es-MX" sz="7200" dirty="0" smtClean="0">
                <a:latin typeface="BankGothic Md BT" panose="020B0807020203060204" pitchFamily="34" charset="0"/>
              </a:rPr>
            </a:br>
            <a:r>
              <a:rPr lang="es-MX" sz="7200" dirty="0" err="1" smtClean="0">
                <a:latin typeface="BankGothic Md BT" panose="020B0807020203060204" pitchFamily="34" charset="0"/>
              </a:rPr>
              <a:t>semi</a:t>
            </a:r>
            <a:r>
              <a:rPr lang="es-MX" sz="7200" dirty="0" smtClean="0">
                <a:latin typeface="BankGothic Md BT" panose="020B0807020203060204" pitchFamily="34" charset="0"/>
              </a:rPr>
              <a:t>-inscrito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10" name="Marcador de contenido 2"/>
          <p:cNvSpPr>
            <a:spLocks noGrp="1"/>
          </p:cNvSpPr>
          <p:nvPr>
            <p:ph idx="1"/>
          </p:nvPr>
        </p:nvSpPr>
        <p:spPr>
          <a:xfrm>
            <a:off x="496127" y="2688649"/>
            <a:ext cx="5299556" cy="30256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Uno de los segmentos es secante y el otro tangente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963831" y="2688649"/>
            <a:ext cx="3327268" cy="2948020"/>
            <a:chOff x="5963831" y="1993713"/>
            <a:chExt cx="3327268" cy="2948020"/>
          </a:xfrm>
        </p:grpSpPr>
        <p:sp>
          <p:nvSpPr>
            <p:cNvPr id="7" name="Elipse 6"/>
            <p:cNvSpPr/>
            <p:nvPr/>
          </p:nvSpPr>
          <p:spPr>
            <a:xfrm>
              <a:off x="5963832" y="1993713"/>
              <a:ext cx="2864224" cy="2853951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6" name="Conector recto 5"/>
            <p:cNvCxnSpPr/>
            <p:nvPr/>
          </p:nvCxnSpPr>
          <p:spPr>
            <a:xfrm>
              <a:off x="8828056" y="2202668"/>
              <a:ext cx="0" cy="243604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 flipH="1">
              <a:off x="5963831" y="3408469"/>
              <a:ext cx="2864226" cy="153326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o 8"/>
            <p:cNvSpPr/>
            <p:nvPr/>
          </p:nvSpPr>
          <p:spPr>
            <a:xfrm rot="11315289">
              <a:off x="8365011" y="3227054"/>
              <a:ext cx="926088" cy="1027246"/>
            </a:xfrm>
            <a:prstGeom prst="arc">
              <a:avLst>
                <a:gd name="adj1" fmla="val 15388940"/>
                <a:gd name="adj2" fmla="val 0"/>
              </a:avLst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2350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49522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 interior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9" name="Marcador de contenido 2"/>
          <p:cNvSpPr>
            <a:spLocks noGrp="1"/>
          </p:cNvSpPr>
          <p:nvPr>
            <p:ph idx="1"/>
          </p:nvPr>
        </p:nvSpPr>
        <p:spPr>
          <a:xfrm>
            <a:off x="404918" y="2447263"/>
            <a:ext cx="5299556" cy="31766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Tiene su centro en un punto interior del círculo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5955545" y="2488495"/>
            <a:ext cx="2864224" cy="3294873"/>
            <a:chOff x="5579027" y="1986991"/>
            <a:chExt cx="2864224" cy="3294873"/>
          </a:xfrm>
        </p:grpSpPr>
        <p:sp>
          <p:nvSpPr>
            <p:cNvPr id="7" name="Elipse 6"/>
            <p:cNvSpPr/>
            <p:nvPr/>
          </p:nvSpPr>
          <p:spPr>
            <a:xfrm>
              <a:off x="5579027" y="2100401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6" name="Conector recto 5"/>
            <p:cNvCxnSpPr/>
            <p:nvPr/>
          </p:nvCxnSpPr>
          <p:spPr>
            <a:xfrm>
              <a:off x="5647765" y="2213812"/>
              <a:ext cx="2158253" cy="2640577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 flipH="1">
              <a:off x="5919537" y="1986991"/>
              <a:ext cx="1543050" cy="3294873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Arco 9"/>
            <p:cNvSpPr/>
            <p:nvPr/>
          </p:nvSpPr>
          <p:spPr>
            <a:xfrm rot="7592902">
              <a:off x="6373463" y="3414347"/>
              <a:ext cx="782053" cy="577516"/>
            </a:xfrm>
            <a:prstGeom prst="arc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16173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03504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 exterior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10" name="Marcador de contenido 2"/>
          <p:cNvSpPr>
            <a:spLocks noGrp="1"/>
          </p:cNvSpPr>
          <p:nvPr>
            <p:ph idx="1"/>
          </p:nvPr>
        </p:nvSpPr>
        <p:spPr>
          <a:xfrm>
            <a:off x="469232" y="2208685"/>
            <a:ext cx="5299556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aquel que tiene su vértice en un punto exterior de la circunferencia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5768788" y="2456860"/>
            <a:ext cx="2864224" cy="3411598"/>
            <a:chOff x="6058873" y="1794483"/>
            <a:chExt cx="2864224" cy="3411598"/>
          </a:xfrm>
        </p:grpSpPr>
        <p:sp>
          <p:nvSpPr>
            <p:cNvPr id="7" name="Elipse 6"/>
            <p:cNvSpPr/>
            <p:nvPr/>
          </p:nvSpPr>
          <p:spPr>
            <a:xfrm>
              <a:off x="6058873" y="1986989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6" name="Conector recto 5"/>
            <p:cNvCxnSpPr/>
            <p:nvPr/>
          </p:nvCxnSpPr>
          <p:spPr>
            <a:xfrm flipH="1">
              <a:off x="6669965" y="1794483"/>
              <a:ext cx="279735" cy="341159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ector recto 7"/>
            <p:cNvCxnSpPr/>
            <p:nvPr/>
          </p:nvCxnSpPr>
          <p:spPr>
            <a:xfrm flipH="1">
              <a:off x="6669966" y="2237873"/>
              <a:ext cx="2089023" cy="2968208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Arco 8"/>
            <p:cNvSpPr/>
            <p:nvPr/>
          </p:nvSpPr>
          <p:spPr>
            <a:xfrm>
              <a:off x="6562635" y="4812144"/>
              <a:ext cx="279734" cy="283096"/>
            </a:xfrm>
            <a:prstGeom prst="arc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</p:spTree>
    <p:extLst>
      <p:ext uri="{BB962C8B-B14F-4D97-AF65-F5344CB8AC3E}">
        <p14:creationId xmlns:p14="http://schemas.microsoft.com/office/powerpoint/2010/main" val="2422648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88665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Ángulo circunscrito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40293" y="2757276"/>
            <a:ext cx="5103410" cy="3548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000" dirty="0" smtClean="0">
                <a:latin typeface="BankGothic Md BT" panose="020B0807020203060204" pitchFamily="34" charset="0"/>
              </a:rPr>
              <a:t>Ángulo cuyo vértice se encuentra en el exterior de la circunferencia </a:t>
            </a:r>
            <a:endParaRPr lang="es-MX" sz="4000" dirty="0">
              <a:latin typeface="BankGothic Md BT" panose="020B0807020203060204" pitchFamily="34" charset="0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287456" y="2391875"/>
            <a:ext cx="3552837" cy="4279186"/>
            <a:chOff x="5390866" y="1978925"/>
            <a:chExt cx="3552837" cy="4279186"/>
          </a:xfrm>
        </p:grpSpPr>
        <p:sp>
          <p:nvSpPr>
            <p:cNvPr id="5" name="Elipse 4"/>
            <p:cNvSpPr/>
            <p:nvPr/>
          </p:nvSpPr>
          <p:spPr>
            <a:xfrm>
              <a:off x="5732060" y="3390713"/>
              <a:ext cx="2864224" cy="286739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10" name="Conector recto 9"/>
            <p:cNvCxnSpPr/>
            <p:nvPr/>
          </p:nvCxnSpPr>
          <p:spPr>
            <a:xfrm flipH="1">
              <a:off x="5390866" y="1978925"/>
              <a:ext cx="1610436" cy="309817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10"/>
            <p:cNvCxnSpPr/>
            <p:nvPr/>
          </p:nvCxnSpPr>
          <p:spPr>
            <a:xfrm>
              <a:off x="7001301" y="1978925"/>
              <a:ext cx="1942402" cy="2863041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ircular 15"/>
          <p:cNvSpPr/>
          <p:nvPr/>
        </p:nvSpPr>
        <p:spPr>
          <a:xfrm rot="12518920">
            <a:off x="1351201" y="1805553"/>
            <a:ext cx="1134618" cy="1163931"/>
          </a:xfrm>
          <a:prstGeom prst="pie">
            <a:avLst>
              <a:gd name="adj1" fmla="val 12521339"/>
              <a:gd name="adj2" fmla="val 16118131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3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51679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círculo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336176" y="1546412"/>
            <a:ext cx="4945687" cy="49350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figura plana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delimitada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por la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circunferencia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más toda su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área interior </a:t>
            </a:r>
            <a:endParaRPr lang="es-MX" sz="4400" dirty="0">
              <a:latin typeface="BankGothic Md BT" panose="020B080702020306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618039" y="2757269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22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1756" y="575048"/>
            <a:ext cx="7886700" cy="19395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  <a:ea typeface="Adobe Heiti Std R" panose="020B0400000000000000" pitchFamily="34" charset="-128"/>
              </a:rPr>
              <a:t>    La circunferencia es el borde y el círculo es el interior </a:t>
            </a:r>
            <a:endParaRPr lang="es-MX" sz="4400" dirty="0">
              <a:latin typeface="BankGothic Md BT" panose="020B0807020203060204" pitchFamily="34" charset="0"/>
              <a:ea typeface="Adobe Heiti Std R" panose="020B0400000000000000" pitchFamily="34" charset="-128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968187" y="2685238"/>
            <a:ext cx="2864224" cy="286739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Elipse 4"/>
          <p:cNvSpPr/>
          <p:nvPr/>
        </p:nvSpPr>
        <p:spPr>
          <a:xfrm>
            <a:off x="5325035" y="2685238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CuadroTexto 1"/>
          <p:cNvSpPr txBox="1"/>
          <p:nvPr/>
        </p:nvSpPr>
        <p:spPr>
          <a:xfrm>
            <a:off x="429951" y="5723275"/>
            <a:ext cx="3940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err="1">
                <a:latin typeface="BankGothic Md BT" panose="020B0807020203060204" pitchFamily="34" charset="0"/>
              </a:rPr>
              <a:t>cirncunferencia</a:t>
            </a:r>
            <a:endParaRPr lang="es-MX" sz="3200" dirty="0">
              <a:latin typeface="BankGothic Md BT" panose="020B0807020203060204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758527" y="5723280"/>
            <a:ext cx="19972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smtClean="0">
                <a:latin typeface="BankGothic Md BT" panose="020B0807020203060204" pitchFamily="34" charset="0"/>
              </a:rPr>
              <a:t>círculo</a:t>
            </a:r>
            <a:endParaRPr lang="es-MX" sz="32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65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Arco</a:t>
            </a:r>
            <a:r>
              <a:rPr lang="es-MX" sz="5400" dirty="0" smtClean="0">
                <a:latin typeface="BankGothic Md BT" panose="020B0807020203060204" pitchFamily="34" charset="0"/>
              </a:rPr>
              <a:t> </a:t>
            </a:r>
            <a:endParaRPr lang="es-MX" sz="54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564776" y="1986990"/>
            <a:ext cx="488128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Es el segmento de circunferencia comprendido entre dos de sus puntos.</a:t>
            </a:r>
            <a:endParaRPr lang="es-MX" sz="4400" dirty="0">
              <a:latin typeface="BankGothic Md BT" panose="020B080702020306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6010835" y="1986990"/>
            <a:ext cx="2880000" cy="2880000"/>
          </a:xfrm>
          <a:prstGeom prst="ellipse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Arco 6"/>
          <p:cNvSpPr/>
          <p:nvPr/>
        </p:nvSpPr>
        <p:spPr>
          <a:xfrm rot="7765523">
            <a:off x="6010835" y="1986990"/>
            <a:ext cx="2880000" cy="2880000"/>
          </a:xfrm>
          <a:prstGeom prst="arc">
            <a:avLst>
              <a:gd name="adj1" fmla="val 16200000"/>
              <a:gd name="adj2" fmla="val 147390"/>
            </a:avLst>
          </a:prstGeom>
          <a:noFill/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129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62667"/>
            <a:ext cx="91440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Semicircunferencia 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45168" y="2087610"/>
            <a:ext cx="5256385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Cada una de las dos mitades o arcos de la circunferencia separadas por un diámetro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5990664" y="2829580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Conector recto 5"/>
          <p:cNvCxnSpPr>
            <a:stCxn id="5" idx="0"/>
            <a:endCxn id="5" idx="4"/>
          </p:cNvCxnSpPr>
          <p:nvPr/>
        </p:nvCxnSpPr>
        <p:spPr>
          <a:xfrm>
            <a:off x="7422776" y="2829580"/>
            <a:ext cx="0" cy="286739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48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3183177" y="3173507"/>
            <a:ext cx="2700000" cy="2757854"/>
          </a:xfrm>
          <a:prstGeom prst="ellipse">
            <a:avLst/>
          </a:prstGeom>
          <a:solidFill>
            <a:srgbClr val="FFFF00"/>
          </a:solidFill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5" name="Conector recto 4"/>
          <p:cNvCxnSpPr/>
          <p:nvPr/>
        </p:nvCxnSpPr>
        <p:spPr>
          <a:xfrm flipH="1">
            <a:off x="2768663" y="2907483"/>
            <a:ext cx="1977656" cy="164495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recto 5"/>
          <p:cNvCxnSpPr/>
          <p:nvPr/>
        </p:nvCxnSpPr>
        <p:spPr>
          <a:xfrm>
            <a:off x="5908061" y="3059546"/>
            <a:ext cx="31898" cy="300591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V="1">
            <a:off x="4558061" y="3469341"/>
            <a:ext cx="753527" cy="10931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3208059" y="4562503"/>
            <a:ext cx="27000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/>
          <p:cNvSpPr txBox="1"/>
          <p:nvPr/>
        </p:nvSpPr>
        <p:spPr>
          <a:xfrm>
            <a:off x="0" y="0"/>
            <a:ext cx="9143999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200"/>
              </a:lnSpc>
            </a:pPr>
            <a:r>
              <a:rPr lang="es-MX" sz="9600" dirty="0" smtClean="0">
                <a:latin typeface="BankGothic Md BT" panose="020B0807020203060204" pitchFamily="34" charset="0"/>
              </a:rPr>
              <a:t>Rectas</a:t>
            </a:r>
          </a:p>
          <a:p>
            <a:pPr algn="ctr">
              <a:lnSpc>
                <a:spcPts val="10200"/>
              </a:lnSpc>
            </a:pPr>
            <a:r>
              <a:rPr lang="es-MX" sz="9600" dirty="0" smtClean="0">
                <a:latin typeface="BankGothic Md BT" panose="020B0807020203060204" pitchFamily="34" charset="0"/>
              </a:rPr>
              <a:t>notables</a:t>
            </a:r>
            <a:endParaRPr lang="es-MX" sz="9600" dirty="0">
              <a:latin typeface="BankGothic Md BT" panose="020B080702020306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3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891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radio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287" y="2000437"/>
            <a:ext cx="536873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4800" dirty="0" smtClean="0">
                <a:latin typeface="BankGothic Md BT" panose="020B0807020203060204" pitchFamily="34" charset="0"/>
              </a:rPr>
              <a:t>Es el segmento que une al centro con cualquier parte de la circunferencia </a:t>
            </a:r>
            <a:endParaRPr lang="es-MX" sz="4800" dirty="0">
              <a:latin typeface="BankGothic Md BT" panose="020B0807020203060204" pitchFamily="34" charset="0"/>
            </a:endParaRPr>
          </a:p>
        </p:txBody>
      </p:sp>
      <p:sp>
        <p:nvSpPr>
          <p:cNvPr id="4" name="Elipse 3"/>
          <p:cNvSpPr/>
          <p:nvPr/>
        </p:nvSpPr>
        <p:spPr>
          <a:xfrm>
            <a:off x="6010835" y="1986990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Conector recto 5"/>
          <p:cNvCxnSpPr>
            <a:stCxn id="4" idx="7"/>
          </p:cNvCxnSpPr>
          <p:nvPr/>
        </p:nvCxnSpPr>
        <p:spPr>
          <a:xfrm flipH="1">
            <a:off x="7445191" y="2406911"/>
            <a:ext cx="1010412" cy="105346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28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8914"/>
            <a:ext cx="9144000" cy="1325563"/>
          </a:xfrm>
        </p:spPr>
        <p:txBody>
          <a:bodyPr>
            <a:normAutofit/>
          </a:bodyPr>
          <a:lstStyle/>
          <a:p>
            <a:pPr algn="ctr"/>
            <a:r>
              <a:rPr lang="es-MX" sz="7200" dirty="0" smtClean="0">
                <a:latin typeface="BankGothic Md BT" panose="020B0807020203060204" pitchFamily="34" charset="0"/>
              </a:rPr>
              <a:t>cuerda</a:t>
            </a:r>
            <a:endParaRPr lang="es-MX" sz="7200" dirty="0">
              <a:latin typeface="BankGothic Md BT" panose="020B0807020203060204" pitchFamily="34" charset="0"/>
            </a:endParaRPr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443753" y="2013884"/>
            <a:ext cx="5472952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Recta que une dos puntos de la circunferencia, sin pasar por </a:t>
            </a:r>
          </a:p>
          <a:p>
            <a:pPr marL="0" indent="0">
              <a:buNone/>
            </a:pPr>
            <a:r>
              <a:rPr lang="es-MX" sz="4400" dirty="0" smtClean="0">
                <a:latin typeface="BankGothic Md BT" panose="020B0807020203060204" pitchFamily="34" charset="0"/>
              </a:rPr>
              <a:t>el origen.</a:t>
            </a:r>
            <a:endParaRPr lang="es-MX" sz="4400" dirty="0">
              <a:latin typeface="BankGothic Md BT" panose="020B0807020203060204" pitchFamily="34" charset="0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5916705" y="2755853"/>
            <a:ext cx="2864224" cy="2867398"/>
          </a:xfrm>
          <a:prstGeom prst="ellipse">
            <a:avLst/>
          </a:prstGeom>
          <a:solidFill>
            <a:srgbClr val="FFFF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" name="Conector recto 6"/>
          <p:cNvCxnSpPr/>
          <p:nvPr/>
        </p:nvCxnSpPr>
        <p:spPr>
          <a:xfrm>
            <a:off x="6124476" y="4925421"/>
            <a:ext cx="1843662" cy="56097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52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267</TotalTime>
  <Words>271</Words>
  <Application>Microsoft Office PowerPoint</Application>
  <PresentationFormat>Carta (216 x 279 mm)</PresentationFormat>
  <Paragraphs>54</Paragraphs>
  <Slides>24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0" baseType="lpstr">
      <vt:lpstr>Adobe Heiti Std R</vt:lpstr>
      <vt:lpstr>Arial</vt:lpstr>
      <vt:lpstr>BankGothic Md BT</vt:lpstr>
      <vt:lpstr>Century Gothic</vt:lpstr>
      <vt:lpstr>Wingdings 3</vt:lpstr>
      <vt:lpstr>Espiral</vt:lpstr>
      <vt:lpstr>Presentación de PowerPoint</vt:lpstr>
      <vt:lpstr>Presentación de PowerPoint</vt:lpstr>
      <vt:lpstr>círculo</vt:lpstr>
      <vt:lpstr>Presentación de PowerPoint</vt:lpstr>
      <vt:lpstr>Arco </vt:lpstr>
      <vt:lpstr>Semicircunferencia </vt:lpstr>
      <vt:lpstr>Presentación de PowerPoint</vt:lpstr>
      <vt:lpstr>radio</vt:lpstr>
      <vt:lpstr>cuerda</vt:lpstr>
      <vt:lpstr>Diámetro</vt:lpstr>
      <vt:lpstr>Secante</vt:lpstr>
      <vt:lpstr>Tangente</vt:lpstr>
      <vt:lpstr>Porciones  de un círculo </vt:lpstr>
      <vt:lpstr>Sector  circular</vt:lpstr>
      <vt:lpstr>Segmento  circular</vt:lpstr>
      <vt:lpstr>Semicírculo </vt:lpstr>
      <vt:lpstr>Corona  circular </vt:lpstr>
      <vt:lpstr>Ángulos  notables</vt:lpstr>
      <vt:lpstr>Ángulo  central</vt:lpstr>
      <vt:lpstr>Ángulo  inscrito</vt:lpstr>
      <vt:lpstr>Ángulo  semi-inscrito</vt:lpstr>
      <vt:lpstr>Ángulo interior</vt:lpstr>
      <vt:lpstr>Ángulo exterior</vt:lpstr>
      <vt:lpstr>Ángulo circunscrito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User</cp:lastModifiedBy>
  <cp:revision>38</cp:revision>
  <dcterms:created xsi:type="dcterms:W3CDTF">2016-07-12T03:59:06Z</dcterms:created>
  <dcterms:modified xsi:type="dcterms:W3CDTF">2016-07-21T04:02:30Z</dcterms:modified>
</cp:coreProperties>
</file>