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78" r:id="rId5"/>
    <p:sldId id="260" r:id="rId6"/>
    <p:sldId id="261" r:id="rId7"/>
    <p:sldId id="256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9" r:id="rId18"/>
    <p:sldId id="273" r:id="rId19"/>
    <p:sldId id="271" r:id="rId20"/>
    <p:sldId id="272" r:id="rId21"/>
    <p:sldId id="274" r:id="rId22"/>
    <p:sldId id="275" r:id="rId23"/>
    <p:sldId id="276" r:id="rId24"/>
    <p:sldId id="277" r:id="rId25"/>
  </p:sldIdLst>
  <p:sldSz cx="9144000" cy="6858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B30E-BFAE-47B6-A9D1-DCA38144E982}" type="datetimeFigureOut">
              <a:rPr lang="es-MX" smtClean="0"/>
              <a:pPr/>
              <a:t>20/07/2016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322BA3F-B2BD-4B53-B23C-4F149861861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7787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B30E-BFAE-47B6-A9D1-DCA38144E982}" type="datetimeFigureOut">
              <a:rPr lang="es-MX" smtClean="0"/>
              <a:pPr/>
              <a:t>20/07/2016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322BA3F-B2BD-4B53-B23C-4F149861861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0604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B30E-BFAE-47B6-A9D1-DCA38144E982}" type="datetimeFigureOut">
              <a:rPr lang="es-MX" smtClean="0"/>
              <a:pPr/>
              <a:t>20/07/2016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322BA3F-B2BD-4B53-B23C-4F149861861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6313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B30E-BFAE-47B6-A9D1-DCA38144E982}" type="datetimeFigureOut">
              <a:rPr lang="es-MX" smtClean="0"/>
              <a:pPr/>
              <a:t>20/07/2016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322BA3F-B2BD-4B53-B23C-4F149861861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9172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B30E-BFAE-47B6-A9D1-DCA38144E982}" type="datetimeFigureOut">
              <a:rPr lang="es-MX" smtClean="0"/>
              <a:pPr/>
              <a:t>20/07/2016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322BA3F-B2BD-4B53-B23C-4F149861861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8849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B30E-BFAE-47B6-A9D1-DCA38144E982}" type="datetimeFigureOut">
              <a:rPr lang="es-MX" smtClean="0"/>
              <a:pPr/>
              <a:t>20/07/2016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322BA3F-B2BD-4B53-B23C-4F149861861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7339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B30E-BFAE-47B6-A9D1-DCA38144E982}" type="datetimeFigureOut">
              <a:rPr lang="es-MX" smtClean="0"/>
              <a:pPr/>
              <a:t>20/07/2016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2BA3F-B2BD-4B53-B23C-4F149861861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0211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B30E-BFAE-47B6-A9D1-DCA38144E982}" type="datetimeFigureOut">
              <a:rPr lang="es-MX" smtClean="0"/>
              <a:pPr/>
              <a:t>20/07/2016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2BA3F-B2BD-4B53-B23C-4F149861861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1806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B30E-BFAE-47B6-A9D1-DCA38144E982}" type="datetimeFigureOut">
              <a:rPr lang="es-MX" smtClean="0"/>
              <a:pPr/>
              <a:t>20/07/2016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2BA3F-B2BD-4B53-B23C-4F149861861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5913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B30E-BFAE-47B6-A9D1-DCA38144E982}" type="datetimeFigureOut">
              <a:rPr lang="es-MX" smtClean="0"/>
              <a:pPr/>
              <a:t>20/07/2016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322BA3F-B2BD-4B53-B23C-4F149861861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684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B30E-BFAE-47B6-A9D1-DCA38144E982}" type="datetimeFigureOut">
              <a:rPr lang="es-MX" smtClean="0"/>
              <a:pPr/>
              <a:t>20/07/2016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322BA3F-B2BD-4B53-B23C-4F149861861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1966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B30E-BFAE-47B6-A9D1-DCA38144E982}" type="datetimeFigureOut">
              <a:rPr lang="es-MX" smtClean="0"/>
              <a:pPr/>
              <a:t>20/07/2016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322BA3F-B2BD-4B53-B23C-4F149861861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8515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B30E-BFAE-47B6-A9D1-DCA38144E982}" type="datetimeFigureOut">
              <a:rPr lang="es-MX" smtClean="0"/>
              <a:pPr/>
              <a:t>20/07/2016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2BA3F-B2BD-4B53-B23C-4F149861861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549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B30E-BFAE-47B6-A9D1-DCA38144E982}" type="datetimeFigureOut">
              <a:rPr lang="es-MX" smtClean="0"/>
              <a:pPr/>
              <a:t>20/07/2016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2BA3F-B2BD-4B53-B23C-4F149861861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5164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B30E-BFAE-47B6-A9D1-DCA38144E982}" type="datetimeFigureOut">
              <a:rPr lang="es-MX" smtClean="0"/>
              <a:pPr/>
              <a:t>20/07/2016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2BA3F-B2BD-4B53-B23C-4F149861861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980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B30E-BFAE-47B6-A9D1-DCA38144E982}" type="datetimeFigureOut">
              <a:rPr lang="es-MX" smtClean="0"/>
              <a:pPr/>
              <a:t>20/07/2016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322BA3F-B2BD-4B53-B23C-4F149861861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863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5B30E-BFAE-47B6-A9D1-DCA38144E982}" type="datetimeFigureOut">
              <a:rPr lang="es-MX" smtClean="0"/>
              <a:pPr/>
              <a:t>20/07/2016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322BA3F-B2BD-4B53-B23C-4F149861861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368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830982"/>
            <a:ext cx="9144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0" dirty="0" smtClean="0">
                <a:latin typeface="BankGothic Md BT" panose="020B0807020203060204" pitchFamily="34" charset="0"/>
              </a:rPr>
              <a:t>Segmentos </a:t>
            </a:r>
          </a:p>
          <a:p>
            <a:pPr algn="ctr"/>
            <a:r>
              <a:rPr lang="es-MX" sz="11000" dirty="0" smtClean="0">
                <a:latin typeface="BankGothic Md BT" panose="020B0807020203060204" pitchFamily="34" charset="0"/>
              </a:rPr>
              <a:t>en el </a:t>
            </a:r>
          </a:p>
          <a:p>
            <a:pPr algn="ctr"/>
            <a:r>
              <a:rPr lang="es-MX" sz="11000" dirty="0" smtClean="0">
                <a:latin typeface="BankGothic Md BT" panose="020B0807020203060204" pitchFamily="34" charset="0"/>
              </a:rPr>
              <a:t>círculo </a:t>
            </a:r>
            <a:endParaRPr lang="es-MX" sz="11000" dirty="0">
              <a:latin typeface="BankGothic Md BT" panose="020B080702020306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08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e 6"/>
          <p:cNvSpPr/>
          <p:nvPr/>
        </p:nvSpPr>
        <p:spPr>
          <a:xfrm>
            <a:off x="5957047" y="2632449"/>
            <a:ext cx="2864224" cy="2867398"/>
          </a:xfrm>
          <a:prstGeom prst="ellipse">
            <a:avLst/>
          </a:prstGeom>
          <a:solidFill>
            <a:srgbClr val="FFFF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18914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s-MX" sz="7200" dirty="0" smtClean="0">
                <a:latin typeface="BankGothic Md BT" panose="020B0807020203060204" pitchFamily="34" charset="0"/>
              </a:rPr>
              <a:t>Diámetro</a:t>
            </a:r>
            <a:endParaRPr lang="es-MX" sz="7200" dirty="0">
              <a:latin typeface="BankGothic Md BT" panose="020B0807020203060204" pitchFamily="34" charset="0"/>
            </a:endParaRPr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336176" y="1686739"/>
            <a:ext cx="5432611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4400" dirty="0" smtClean="0">
                <a:latin typeface="BankGothic Md BT" panose="020B0807020203060204" pitchFamily="34" charset="0"/>
              </a:rPr>
              <a:t>Es la cuerda más grande que une dos puntos opuestos de la circunferencia y pasa por el centro.</a:t>
            </a:r>
            <a:endParaRPr lang="es-MX" sz="4400" dirty="0">
              <a:latin typeface="BankGothic Md BT" panose="020B0807020203060204" pitchFamily="34" charset="0"/>
            </a:endParaRPr>
          </a:p>
        </p:txBody>
      </p:sp>
      <p:cxnSp>
        <p:nvCxnSpPr>
          <p:cNvPr id="6" name="Conector recto 5"/>
          <p:cNvCxnSpPr>
            <a:stCxn id="7" idx="2"/>
            <a:endCxn id="7" idx="6"/>
          </p:cNvCxnSpPr>
          <p:nvPr/>
        </p:nvCxnSpPr>
        <p:spPr>
          <a:xfrm>
            <a:off x="5957047" y="4066148"/>
            <a:ext cx="286422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881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18914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s-MX" sz="7200" dirty="0" smtClean="0">
                <a:latin typeface="BankGothic Md BT" panose="020B0807020203060204" pitchFamily="34" charset="0"/>
              </a:rPr>
              <a:t>Secante</a:t>
            </a:r>
            <a:endParaRPr lang="es-MX" sz="7200" dirty="0">
              <a:latin typeface="BankGothic Md BT" panose="020B0807020203060204" pitchFamily="34" charset="0"/>
            </a:endParaRPr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282387" y="1583578"/>
            <a:ext cx="527124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4800" dirty="0" smtClean="0">
                <a:latin typeface="BankGothic Md BT" panose="020B0807020203060204" pitchFamily="34" charset="0"/>
              </a:rPr>
              <a:t>Es la recta que corta a </a:t>
            </a:r>
            <a:r>
              <a:rPr lang="es-MX" sz="4800" dirty="0">
                <a:latin typeface="BankGothic Md BT" panose="020B0807020203060204" pitchFamily="34" charset="0"/>
              </a:rPr>
              <a:t>l</a:t>
            </a:r>
            <a:r>
              <a:rPr lang="es-MX" sz="4800" dirty="0" smtClean="0">
                <a:latin typeface="BankGothic Md BT" panose="020B0807020203060204" pitchFamily="34" charset="0"/>
              </a:rPr>
              <a:t>a circunferencia en dos puntos </a:t>
            </a:r>
            <a:endParaRPr lang="es-MX" sz="4800" dirty="0">
              <a:latin typeface="BankGothic Md BT" panose="020B0807020203060204" pitchFamily="34" charset="0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5651055" y="2691467"/>
            <a:ext cx="3492945" cy="2867398"/>
            <a:chOff x="5298141" y="1986990"/>
            <a:chExt cx="3492945" cy="2867398"/>
          </a:xfrm>
        </p:grpSpPr>
        <p:sp>
          <p:nvSpPr>
            <p:cNvPr id="6" name="Elipse 5"/>
            <p:cNvSpPr/>
            <p:nvPr/>
          </p:nvSpPr>
          <p:spPr>
            <a:xfrm>
              <a:off x="5298141" y="1986990"/>
              <a:ext cx="2864224" cy="2867398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11" name="Conector recto 10"/>
            <p:cNvCxnSpPr/>
            <p:nvPr/>
          </p:nvCxnSpPr>
          <p:spPr>
            <a:xfrm rot="2100000">
              <a:off x="6000998" y="2424845"/>
              <a:ext cx="2790088" cy="16042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5209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18914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s-MX" sz="7200" dirty="0" smtClean="0">
                <a:latin typeface="BankGothic Md BT" panose="020B0807020203060204" pitchFamily="34" charset="0"/>
              </a:rPr>
              <a:t>Tangente</a:t>
            </a:r>
            <a:endParaRPr lang="es-MX" sz="7200" dirty="0">
              <a:latin typeface="BankGothic Md BT" panose="020B0807020203060204" pitchFamily="34" charset="0"/>
            </a:endParaRPr>
          </a:p>
        </p:txBody>
      </p:sp>
      <p:sp>
        <p:nvSpPr>
          <p:cNvPr id="9" name="Marcador de contenido 2"/>
          <p:cNvSpPr>
            <a:spLocks noGrp="1"/>
          </p:cNvSpPr>
          <p:nvPr>
            <p:ph idx="1"/>
          </p:nvPr>
        </p:nvSpPr>
        <p:spPr>
          <a:xfrm>
            <a:off x="201706" y="1986990"/>
            <a:ext cx="5284694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4800" dirty="0" smtClean="0">
                <a:latin typeface="BankGothic Md BT" panose="020B0807020203060204" pitchFamily="34" charset="0"/>
              </a:rPr>
              <a:t>Recta que tiene un solo punto de contacto con la circunferencia</a:t>
            </a:r>
            <a:endParaRPr lang="es-MX" sz="4800" dirty="0">
              <a:latin typeface="BankGothic Md BT" panose="020B0807020203060204" pitchFamily="34" charset="0"/>
            </a:endParaRPr>
          </a:p>
        </p:txBody>
      </p:sp>
      <p:cxnSp>
        <p:nvCxnSpPr>
          <p:cNvPr id="13" name="Conector recto 12"/>
          <p:cNvCxnSpPr/>
          <p:nvPr/>
        </p:nvCxnSpPr>
        <p:spPr>
          <a:xfrm>
            <a:off x="5592674" y="2305050"/>
            <a:ext cx="0" cy="211455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ipse 5"/>
          <p:cNvSpPr/>
          <p:nvPr/>
        </p:nvSpPr>
        <p:spPr>
          <a:xfrm>
            <a:off x="5626334" y="1986990"/>
            <a:ext cx="2864224" cy="2867398"/>
          </a:xfrm>
          <a:prstGeom prst="ellipse">
            <a:avLst/>
          </a:prstGeom>
          <a:solidFill>
            <a:srgbClr val="FFFF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125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575796"/>
            <a:ext cx="9144000" cy="1325563"/>
          </a:xfrm>
        </p:spPr>
        <p:txBody>
          <a:bodyPr>
            <a:noAutofit/>
          </a:bodyPr>
          <a:lstStyle/>
          <a:p>
            <a:pPr algn="ctr"/>
            <a:r>
              <a:rPr lang="es-MX" sz="12000" dirty="0" smtClean="0">
                <a:latin typeface="BankGothic Md BT" panose="020B0807020203060204" pitchFamily="34" charset="0"/>
              </a:rPr>
              <a:t>Porciones </a:t>
            </a:r>
            <a:br>
              <a:rPr lang="es-MX" sz="12000" dirty="0" smtClean="0">
                <a:latin typeface="BankGothic Md BT" panose="020B0807020203060204" pitchFamily="34" charset="0"/>
              </a:rPr>
            </a:br>
            <a:r>
              <a:rPr lang="es-MX" sz="12000" dirty="0" smtClean="0">
                <a:latin typeface="BankGothic Md BT" panose="020B0807020203060204" pitchFamily="34" charset="0"/>
              </a:rPr>
              <a:t>de un círculo </a:t>
            </a:r>
            <a:endParaRPr lang="es-MX" sz="12000" dirty="0">
              <a:latin typeface="BankGothic Md BT" panose="020B080702020306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09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05467"/>
            <a:ext cx="9144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MX" sz="7200" dirty="0" smtClean="0">
                <a:latin typeface="BankGothic Md BT" panose="020B0807020203060204" pitchFamily="34" charset="0"/>
              </a:rPr>
              <a:t>Sector </a:t>
            </a:r>
            <a:br>
              <a:rPr lang="es-MX" sz="7200" dirty="0" smtClean="0">
                <a:latin typeface="BankGothic Md BT" panose="020B0807020203060204" pitchFamily="34" charset="0"/>
              </a:rPr>
            </a:br>
            <a:r>
              <a:rPr lang="es-MX" sz="7200" dirty="0" smtClean="0">
                <a:latin typeface="BankGothic Md BT" panose="020B0807020203060204" pitchFamily="34" charset="0"/>
              </a:rPr>
              <a:t>circular</a:t>
            </a:r>
            <a:endParaRPr lang="es-MX" sz="7200" dirty="0">
              <a:latin typeface="BankGothic Md BT" panose="020B0807020203060204" pitchFamily="34" charset="0"/>
            </a:endParaRPr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800983" y="2728840"/>
            <a:ext cx="4521573" cy="36009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4800" dirty="0" smtClean="0">
                <a:latin typeface="BankGothic Md BT" panose="020B0807020203060204" pitchFamily="34" charset="0"/>
              </a:rPr>
              <a:t>es la porción de círculo limitada por dos radios </a:t>
            </a:r>
            <a:endParaRPr lang="es-MX" sz="4800" dirty="0">
              <a:latin typeface="BankGothic Md BT" panose="020B0807020203060204" pitchFamily="34" charset="0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6033483" y="2720492"/>
            <a:ext cx="2880000" cy="2880000"/>
            <a:chOff x="6045514" y="2251260"/>
            <a:chExt cx="2864224" cy="2867398"/>
          </a:xfrm>
        </p:grpSpPr>
        <p:sp>
          <p:nvSpPr>
            <p:cNvPr id="6" name="Elipse 5"/>
            <p:cNvSpPr/>
            <p:nvPr/>
          </p:nvSpPr>
          <p:spPr>
            <a:xfrm>
              <a:off x="6045514" y="2251260"/>
              <a:ext cx="2864224" cy="2867398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5" name="Conector recto 4"/>
            <p:cNvCxnSpPr>
              <a:endCxn id="6" idx="1"/>
            </p:cNvCxnSpPr>
            <p:nvPr/>
          </p:nvCxnSpPr>
          <p:spPr>
            <a:xfrm flipH="1" flipV="1">
              <a:off x="6464970" y="2671181"/>
              <a:ext cx="1006640" cy="1022089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cto 7"/>
            <p:cNvCxnSpPr>
              <a:endCxn id="6" idx="7"/>
            </p:cNvCxnSpPr>
            <p:nvPr/>
          </p:nvCxnSpPr>
          <p:spPr>
            <a:xfrm flipV="1">
              <a:off x="7459579" y="2671181"/>
              <a:ext cx="1030703" cy="1034121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Arco 8"/>
            <p:cNvSpPr/>
            <p:nvPr/>
          </p:nvSpPr>
          <p:spPr>
            <a:xfrm>
              <a:off x="7134726" y="3068052"/>
              <a:ext cx="661737" cy="616907"/>
            </a:xfrm>
            <a:prstGeom prst="arc">
              <a:avLst>
                <a:gd name="adj1" fmla="val 10975092"/>
                <a:gd name="adj2" fmla="val 0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7" name="Circular 6"/>
          <p:cNvSpPr/>
          <p:nvPr/>
        </p:nvSpPr>
        <p:spPr>
          <a:xfrm>
            <a:off x="6033483" y="2728840"/>
            <a:ext cx="2880000" cy="2880000"/>
          </a:xfrm>
          <a:prstGeom prst="pie">
            <a:avLst>
              <a:gd name="adj1" fmla="val 13489098"/>
              <a:gd name="adj2" fmla="val 18851563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52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23078"/>
            <a:ext cx="9144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MX" sz="7200" dirty="0" smtClean="0">
                <a:latin typeface="BankGothic Md BT" panose="020B0807020203060204" pitchFamily="34" charset="0"/>
              </a:rPr>
              <a:t>Segmento </a:t>
            </a:r>
            <a:br>
              <a:rPr lang="es-MX" sz="7200" dirty="0" smtClean="0">
                <a:latin typeface="BankGothic Md BT" panose="020B0807020203060204" pitchFamily="34" charset="0"/>
              </a:rPr>
            </a:br>
            <a:r>
              <a:rPr lang="es-MX" sz="7200" dirty="0" smtClean="0">
                <a:latin typeface="BankGothic Md BT" panose="020B0807020203060204" pitchFamily="34" charset="0"/>
              </a:rPr>
              <a:t>circular</a:t>
            </a:r>
            <a:endParaRPr lang="es-MX" sz="7200" dirty="0">
              <a:latin typeface="BankGothic Md BT" panose="020B0807020203060204" pitchFamily="34" charset="0"/>
            </a:endParaRPr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790014" y="2336613"/>
            <a:ext cx="453502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MX" sz="4800" dirty="0" smtClean="0">
                <a:latin typeface="BankGothic Md BT" panose="020B0807020203060204" pitchFamily="34" charset="0"/>
              </a:rPr>
              <a:t>Es la porción de círculo comprendido entre la cuerda y el arco.  </a:t>
            </a:r>
            <a:endParaRPr lang="es-MX" sz="4800" dirty="0">
              <a:latin typeface="BankGothic Md BT" panose="020B0807020203060204" pitchFamily="34" charset="0"/>
            </a:endParaRPr>
          </a:p>
        </p:txBody>
      </p:sp>
      <p:sp>
        <p:nvSpPr>
          <p:cNvPr id="6" name="Elipse 5"/>
          <p:cNvSpPr/>
          <p:nvPr/>
        </p:nvSpPr>
        <p:spPr>
          <a:xfrm>
            <a:off x="5499846" y="3072282"/>
            <a:ext cx="2880000" cy="28800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Acorde 10"/>
          <p:cNvSpPr/>
          <p:nvPr/>
        </p:nvSpPr>
        <p:spPr>
          <a:xfrm rot="10800000">
            <a:off x="5499846" y="3072282"/>
            <a:ext cx="2880000" cy="2880000"/>
          </a:xfrm>
          <a:prstGeom prst="chord">
            <a:avLst>
              <a:gd name="adj1" fmla="val 2700000"/>
              <a:gd name="adj2" fmla="val 10718167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373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32361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s-MX" sz="7200" dirty="0" smtClean="0">
                <a:latin typeface="BankGothic Md BT" panose="020B0807020203060204" pitchFamily="34" charset="0"/>
              </a:rPr>
              <a:t>Semicírculo </a:t>
            </a:r>
            <a:endParaRPr lang="es-MX" sz="7200" dirty="0">
              <a:latin typeface="BankGothic Md BT" panose="020B0807020203060204" pitchFamily="34" charset="0"/>
            </a:endParaRPr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790015" y="1986990"/>
            <a:ext cx="432323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4800" dirty="0" smtClean="0">
                <a:latin typeface="BankGothic Md BT" panose="020B0807020203060204" pitchFamily="34" charset="0"/>
              </a:rPr>
              <a:t>Es la superficie que comprende medio círculo </a:t>
            </a:r>
            <a:endParaRPr lang="es-MX" sz="4800" dirty="0">
              <a:latin typeface="BankGothic Md BT" panose="020B0807020203060204" pitchFamily="34" charset="0"/>
            </a:endParaRPr>
          </a:p>
        </p:txBody>
      </p:sp>
      <p:sp>
        <p:nvSpPr>
          <p:cNvPr id="6" name="Elipse 5"/>
          <p:cNvSpPr/>
          <p:nvPr/>
        </p:nvSpPr>
        <p:spPr>
          <a:xfrm>
            <a:off x="5298141" y="1986990"/>
            <a:ext cx="2864224" cy="2867398"/>
          </a:xfrm>
          <a:prstGeom prst="ellipse">
            <a:avLst/>
          </a:prstGeom>
          <a:solidFill>
            <a:srgbClr val="FFFF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Acorde 2"/>
          <p:cNvSpPr/>
          <p:nvPr/>
        </p:nvSpPr>
        <p:spPr>
          <a:xfrm rot="1215593">
            <a:off x="5292486" y="2012332"/>
            <a:ext cx="2932862" cy="2859610"/>
          </a:xfrm>
          <a:prstGeom prst="chord">
            <a:avLst>
              <a:gd name="adj1" fmla="val 4208371"/>
              <a:gd name="adj2" fmla="val 14922723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458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MX" sz="7200" dirty="0" smtClean="0">
                <a:latin typeface="BankGothic Md BT" panose="020B0807020203060204" pitchFamily="34" charset="0"/>
              </a:rPr>
              <a:t>Corona </a:t>
            </a:r>
            <a:br>
              <a:rPr lang="es-MX" sz="7200" dirty="0" smtClean="0">
                <a:latin typeface="BankGothic Md BT" panose="020B0807020203060204" pitchFamily="34" charset="0"/>
              </a:rPr>
            </a:br>
            <a:r>
              <a:rPr lang="es-MX" sz="7200" dirty="0" smtClean="0">
                <a:latin typeface="BankGothic Md BT" panose="020B0807020203060204" pitchFamily="34" charset="0"/>
              </a:rPr>
              <a:t>circular </a:t>
            </a:r>
            <a:endParaRPr lang="es-MX" sz="7200" dirty="0">
              <a:latin typeface="BankGothic Md BT" panose="020B0807020203060204" pitchFamily="34" charset="0"/>
            </a:endParaRPr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242046" y="1986990"/>
            <a:ext cx="5728447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4800" dirty="0" smtClean="0">
                <a:latin typeface="BankGothic Md BT" panose="020B0807020203060204" pitchFamily="34" charset="0"/>
              </a:rPr>
              <a:t>Es la porción del círculo limitado por dos circunferencias concéntricas</a:t>
            </a:r>
            <a:endParaRPr lang="es-MX" sz="4800" dirty="0">
              <a:latin typeface="BankGothic Md BT" panose="020B0807020203060204" pitchFamily="34" charset="0"/>
            </a:endParaRPr>
          </a:p>
        </p:txBody>
      </p:sp>
      <p:sp>
        <p:nvSpPr>
          <p:cNvPr id="5" name="Anillo 4"/>
          <p:cNvSpPr/>
          <p:nvPr/>
        </p:nvSpPr>
        <p:spPr>
          <a:xfrm>
            <a:off x="5768788" y="2524873"/>
            <a:ext cx="2916000" cy="2880000"/>
          </a:xfrm>
          <a:prstGeom prst="donut">
            <a:avLst>
              <a:gd name="adj" fmla="val 18930"/>
            </a:avLst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55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9600"/>
            <a:ext cx="9144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MX" sz="7200" dirty="0" smtClean="0">
                <a:latin typeface="BankGothic Md BT" panose="020B0807020203060204" pitchFamily="34" charset="0"/>
              </a:rPr>
              <a:t>Ángulos </a:t>
            </a:r>
            <a:br>
              <a:rPr lang="es-MX" sz="7200" dirty="0" smtClean="0">
                <a:latin typeface="BankGothic Md BT" panose="020B0807020203060204" pitchFamily="34" charset="0"/>
              </a:rPr>
            </a:br>
            <a:r>
              <a:rPr lang="es-MX" sz="7200" dirty="0" smtClean="0">
                <a:latin typeface="BankGothic Md BT" panose="020B0807020203060204" pitchFamily="34" charset="0"/>
              </a:rPr>
              <a:t>notables</a:t>
            </a:r>
            <a:endParaRPr lang="es-MX" sz="7200" dirty="0">
              <a:latin typeface="BankGothic Md BT" panose="020B0807020203060204" pitchFamily="34" charset="0"/>
            </a:endParaRPr>
          </a:p>
        </p:txBody>
      </p:sp>
      <p:grpSp>
        <p:nvGrpSpPr>
          <p:cNvPr id="32" name="Grupo 31"/>
          <p:cNvGrpSpPr/>
          <p:nvPr/>
        </p:nvGrpSpPr>
        <p:grpSpPr>
          <a:xfrm>
            <a:off x="601397" y="2155656"/>
            <a:ext cx="2597596" cy="3015824"/>
            <a:chOff x="993245" y="1827531"/>
            <a:chExt cx="2597596" cy="3015824"/>
          </a:xfrm>
        </p:grpSpPr>
        <p:sp>
          <p:nvSpPr>
            <p:cNvPr id="5" name="Elipse 4"/>
            <p:cNvSpPr/>
            <p:nvPr/>
          </p:nvSpPr>
          <p:spPr>
            <a:xfrm>
              <a:off x="1070841" y="1960350"/>
              <a:ext cx="2520000" cy="25200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9" name="Conector recto 8"/>
            <p:cNvCxnSpPr/>
            <p:nvPr/>
          </p:nvCxnSpPr>
          <p:spPr>
            <a:xfrm>
              <a:off x="1259871" y="2015832"/>
              <a:ext cx="1196789" cy="2827523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/>
            <p:cNvCxnSpPr/>
            <p:nvPr/>
          </p:nvCxnSpPr>
          <p:spPr>
            <a:xfrm flipH="1">
              <a:off x="993245" y="1827531"/>
              <a:ext cx="2420471" cy="25200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Arco 23"/>
            <p:cNvSpPr/>
            <p:nvPr/>
          </p:nvSpPr>
          <p:spPr>
            <a:xfrm>
              <a:off x="1614038" y="3230909"/>
              <a:ext cx="569993" cy="800980"/>
            </a:xfrm>
            <a:prstGeom prst="arc">
              <a:avLst>
                <a:gd name="adj1" fmla="val 17432420"/>
                <a:gd name="adj2" fmla="val 3670085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29" name="Grupo 28"/>
          <p:cNvGrpSpPr/>
          <p:nvPr/>
        </p:nvGrpSpPr>
        <p:grpSpPr>
          <a:xfrm>
            <a:off x="6005893" y="2095529"/>
            <a:ext cx="2520000" cy="3324378"/>
            <a:chOff x="6042211" y="1798952"/>
            <a:chExt cx="2520000" cy="3324378"/>
          </a:xfrm>
        </p:grpSpPr>
        <p:sp>
          <p:nvSpPr>
            <p:cNvPr id="6" name="Elipse 5"/>
            <p:cNvSpPr/>
            <p:nvPr/>
          </p:nvSpPr>
          <p:spPr>
            <a:xfrm>
              <a:off x="6042211" y="1999971"/>
              <a:ext cx="2520000" cy="25200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13" name="Conector recto 12"/>
            <p:cNvCxnSpPr/>
            <p:nvPr/>
          </p:nvCxnSpPr>
          <p:spPr>
            <a:xfrm>
              <a:off x="6105985" y="1798952"/>
              <a:ext cx="1196226" cy="3284036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/>
            <p:cNvCxnSpPr/>
            <p:nvPr/>
          </p:nvCxnSpPr>
          <p:spPr>
            <a:xfrm flipV="1">
              <a:off x="7302211" y="1924050"/>
              <a:ext cx="1151505" cy="319928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Arco 22"/>
            <p:cNvSpPr/>
            <p:nvPr/>
          </p:nvSpPr>
          <p:spPr>
            <a:xfrm rot="19507205">
              <a:off x="7011512" y="4682985"/>
              <a:ext cx="504000" cy="396000"/>
            </a:xfrm>
            <a:prstGeom prst="arc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30" name="Grupo 29"/>
          <p:cNvGrpSpPr/>
          <p:nvPr/>
        </p:nvGrpSpPr>
        <p:grpSpPr>
          <a:xfrm>
            <a:off x="3320788" y="4224101"/>
            <a:ext cx="2520000" cy="2520000"/>
            <a:chOff x="3522211" y="4214712"/>
            <a:chExt cx="2520000" cy="2520000"/>
          </a:xfrm>
        </p:grpSpPr>
        <p:sp>
          <p:nvSpPr>
            <p:cNvPr id="7" name="Elipse 6"/>
            <p:cNvSpPr/>
            <p:nvPr/>
          </p:nvSpPr>
          <p:spPr>
            <a:xfrm>
              <a:off x="3522211" y="4214712"/>
              <a:ext cx="2520000" cy="25200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17" name="Conector recto 16"/>
            <p:cNvCxnSpPr>
              <a:stCxn id="7" idx="1"/>
            </p:cNvCxnSpPr>
            <p:nvPr/>
          </p:nvCxnSpPr>
          <p:spPr>
            <a:xfrm>
              <a:off x="3891256" y="4583757"/>
              <a:ext cx="847884" cy="890955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/>
            <p:cNvCxnSpPr/>
            <p:nvPr/>
          </p:nvCxnSpPr>
          <p:spPr>
            <a:xfrm flipV="1">
              <a:off x="4745893" y="4480751"/>
              <a:ext cx="793002" cy="993961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Arco 24"/>
            <p:cNvSpPr/>
            <p:nvPr/>
          </p:nvSpPr>
          <p:spPr>
            <a:xfrm>
              <a:off x="4419298" y="4977731"/>
              <a:ext cx="571500" cy="387498"/>
            </a:xfrm>
            <a:prstGeom prst="arc">
              <a:avLst>
                <a:gd name="adj1" fmla="val 11328776"/>
                <a:gd name="adj2" fmla="val 0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426534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MX" sz="6600" dirty="0" smtClean="0">
                <a:latin typeface="BankGothic Md BT" panose="020B0807020203060204" pitchFamily="34" charset="0"/>
              </a:rPr>
              <a:t>Ángulo </a:t>
            </a:r>
            <a:br>
              <a:rPr lang="es-MX" sz="6600" dirty="0" smtClean="0">
                <a:latin typeface="BankGothic Md BT" panose="020B0807020203060204" pitchFamily="34" charset="0"/>
              </a:rPr>
            </a:br>
            <a:r>
              <a:rPr lang="es-MX" sz="6600" dirty="0" smtClean="0">
                <a:latin typeface="BankGothic Md BT" panose="020B0807020203060204" pitchFamily="34" charset="0"/>
              </a:rPr>
              <a:t>central</a:t>
            </a:r>
            <a:endParaRPr lang="es-MX" sz="6600" dirty="0">
              <a:latin typeface="BankGothic Md BT" panose="020B0807020203060204" pitchFamily="34" charset="0"/>
            </a:endParaRPr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790015" y="1986990"/>
            <a:ext cx="432323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sz="4800" dirty="0" smtClean="0">
                <a:latin typeface="BankGothic Md BT" panose="020B0807020203060204" pitchFamily="34" charset="0"/>
              </a:rPr>
              <a:t>El ángulo determinado por dos radios y mide lo mismo que el arco que abarca.</a:t>
            </a:r>
            <a:endParaRPr lang="es-MX" sz="4800" dirty="0">
              <a:latin typeface="BankGothic Md BT" panose="020B0807020203060204" pitchFamily="34" charset="0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5513294" y="2551767"/>
            <a:ext cx="2864224" cy="2867398"/>
            <a:chOff x="5298141" y="1986990"/>
            <a:chExt cx="2864224" cy="2867398"/>
          </a:xfrm>
        </p:grpSpPr>
        <p:sp>
          <p:nvSpPr>
            <p:cNvPr id="9" name="Elipse 8"/>
            <p:cNvSpPr/>
            <p:nvPr/>
          </p:nvSpPr>
          <p:spPr>
            <a:xfrm>
              <a:off x="5298141" y="1986990"/>
              <a:ext cx="2864224" cy="2867398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6" name="Conector recto 5"/>
            <p:cNvCxnSpPr/>
            <p:nvPr/>
          </p:nvCxnSpPr>
          <p:spPr>
            <a:xfrm flipV="1">
              <a:off x="6726890" y="2286000"/>
              <a:ext cx="816910" cy="1156447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cto 7"/>
            <p:cNvCxnSpPr>
              <a:endCxn id="9" idx="6"/>
            </p:cNvCxnSpPr>
            <p:nvPr/>
          </p:nvCxnSpPr>
          <p:spPr>
            <a:xfrm flipV="1">
              <a:off x="6726891" y="3420689"/>
              <a:ext cx="1435474" cy="2175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Arco 13"/>
            <p:cNvSpPr/>
            <p:nvPr/>
          </p:nvSpPr>
          <p:spPr>
            <a:xfrm>
              <a:off x="6726892" y="3053726"/>
              <a:ext cx="532397" cy="733926"/>
            </a:xfrm>
            <a:prstGeom prst="arc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24434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78224" y="2084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dirty="0" smtClean="0">
                <a:latin typeface="BankGothic Md BT" panose="020B0807020203060204" pitchFamily="34" charset="0"/>
              </a:rPr>
              <a:t>circunferencia</a:t>
            </a:r>
            <a:endParaRPr lang="es-MX" sz="7200" dirty="0">
              <a:latin typeface="BankGothic Md BT" panose="020B0807020203060204" pitchFamily="34" charset="0"/>
            </a:endParaRPr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416858" y="1408767"/>
            <a:ext cx="5217459" cy="49295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4400" dirty="0" smtClean="0">
                <a:latin typeface="BankGothic Md BT" panose="020B0807020203060204" pitchFamily="34" charset="0"/>
              </a:rPr>
              <a:t>Es el lugar geométrico de puntos del plano que equidistan de uno fijo llamado centro</a:t>
            </a:r>
            <a:endParaRPr lang="es-MX" sz="4400" dirty="0">
              <a:latin typeface="BankGothic Md BT" panose="020B0807020203060204" pitchFamily="34" charset="0"/>
            </a:endParaRPr>
          </a:p>
        </p:txBody>
      </p:sp>
      <p:sp>
        <p:nvSpPr>
          <p:cNvPr id="6" name="Elipse 5"/>
          <p:cNvSpPr/>
          <p:nvPr/>
        </p:nvSpPr>
        <p:spPr>
          <a:xfrm>
            <a:off x="5446058" y="2323166"/>
            <a:ext cx="2864224" cy="2867398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333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ipse 9"/>
          <p:cNvSpPr/>
          <p:nvPr/>
        </p:nvSpPr>
        <p:spPr>
          <a:xfrm>
            <a:off x="5971166" y="1986990"/>
            <a:ext cx="2864224" cy="2867398"/>
          </a:xfrm>
          <a:prstGeom prst="ellipse">
            <a:avLst/>
          </a:prstGeom>
          <a:solidFill>
            <a:srgbClr val="FFFF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25297"/>
            <a:ext cx="9144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MX" sz="7200" dirty="0" smtClean="0">
                <a:latin typeface="BankGothic Md BT" panose="020B0807020203060204" pitchFamily="34" charset="0"/>
              </a:rPr>
              <a:t>Ángulo </a:t>
            </a:r>
            <a:br>
              <a:rPr lang="es-MX" sz="7200" dirty="0" smtClean="0">
                <a:latin typeface="BankGothic Md BT" panose="020B0807020203060204" pitchFamily="34" charset="0"/>
              </a:rPr>
            </a:br>
            <a:r>
              <a:rPr lang="es-MX" sz="7200" dirty="0" smtClean="0">
                <a:latin typeface="BankGothic Md BT" panose="020B0807020203060204" pitchFamily="34" charset="0"/>
              </a:rPr>
              <a:t>inscrito</a:t>
            </a:r>
            <a:endParaRPr lang="es-MX" sz="7200" dirty="0">
              <a:latin typeface="BankGothic Md BT" panose="020B0807020203060204" pitchFamily="34" charset="0"/>
            </a:endParaRPr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469232" y="1986990"/>
            <a:ext cx="529955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4800" dirty="0" smtClean="0">
                <a:latin typeface="BankGothic Md BT" panose="020B0807020203060204" pitchFamily="34" charset="0"/>
              </a:rPr>
              <a:t>El vértice se encuentra sobre la circunferencia </a:t>
            </a:r>
            <a:endParaRPr lang="es-MX" sz="4800" dirty="0">
              <a:latin typeface="BankGothic Md BT" panose="020B0807020203060204" pitchFamily="34" charset="0"/>
            </a:endParaRPr>
          </a:p>
        </p:txBody>
      </p:sp>
      <p:cxnSp>
        <p:nvCxnSpPr>
          <p:cNvPr id="6" name="Conector recto 5"/>
          <p:cNvCxnSpPr>
            <a:endCxn id="10" idx="6"/>
          </p:cNvCxnSpPr>
          <p:nvPr/>
        </p:nvCxnSpPr>
        <p:spPr>
          <a:xfrm>
            <a:off x="6707447" y="2201779"/>
            <a:ext cx="2127943" cy="121891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V="1">
            <a:off x="6533147" y="3418864"/>
            <a:ext cx="2302243" cy="115313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o 8"/>
          <p:cNvSpPr/>
          <p:nvPr/>
        </p:nvSpPr>
        <p:spPr>
          <a:xfrm rot="12514694">
            <a:off x="8162452" y="2637824"/>
            <a:ext cx="667753" cy="1153252"/>
          </a:xfrm>
          <a:prstGeom prst="arc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033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MX" sz="7200" dirty="0" smtClean="0">
                <a:latin typeface="BankGothic Md BT" panose="020B0807020203060204" pitchFamily="34" charset="0"/>
              </a:rPr>
              <a:t>Ángulo </a:t>
            </a:r>
            <a:br>
              <a:rPr lang="es-MX" sz="7200" dirty="0" smtClean="0">
                <a:latin typeface="BankGothic Md BT" panose="020B0807020203060204" pitchFamily="34" charset="0"/>
              </a:rPr>
            </a:br>
            <a:r>
              <a:rPr lang="es-MX" sz="7200" dirty="0" err="1" smtClean="0">
                <a:latin typeface="BankGothic Md BT" panose="020B0807020203060204" pitchFamily="34" charset="0"/>
              </a:rPr>
              <a:t>semi</a:t>
            </a:r>
            <a:r>
              <a:rPr lang="es-MX" sz="7200" dirty="0" smtClean="0">
                <a:latin typeface="BankGothic Md BT" panose="020B0807020203060204" pitchFamily="34" charset="0"/>
              </a:rPr>
              <a:t>-inscrito</a:t>
            </a:r>
            <a:endParaRPr lang="es-MX" sz="7200" dirty="0">
              <a:latin typeface="BankGothic Md BT" panose="020B0807020203060204" pitchFamily="34" charset="0"/>
            </a:endParaRPr>
          </a:p>
        </p:txBody>
      </p:sp>
      <p:sp>
        <p:nvSpPr>
          <p:cNvPr id="10" name="Marcador de contenido 2"/>
          <p:cNvSpPr>
            <a:spLocks noGrp="1"/>
          </p:cNvSpPr>
          <p:nvPr>
            <p:ph idx="1"/>
          </p:nvPr>
        </p:nvSpPr>
        <p:spPr>
          <a:xfrm>
            <a:off x="496127" y="2688649"/>
            <a:ext cx="5299556" cy="30256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4800" dirty="0" smtClean="0">
                <a:latin typeface="BankGothic Md BT" panose="020B0807020203060204" pitchFamily="34" charset="0"/>
              </a:rPr>
              <a:t>Uno de los segmentos es secante y el otro tangente</a:t>
            </a:r>
            <a:endParaRPr lang="es-MX" sz="4800" dirty="0">
              <a:latin typeface="BankGothic Md BT" panose="020B0807020203060204" pitchFamily="34" charset="0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5963831" y="2688649"/>
            <a:ext cx="3327268" cy="2948020"/>
            <a:chOff x="5963831" y="1993713"/>
            <a:chExt cx="3327268" cy="2948020"/>
          </a:xfrm>
        </p:grpSpPr>
        <p:sp>
          <p:nvSpPr>
            <p:cNvPr id="7" name="Elipse 6"/>
            <p:cNvSpPr/>
            <p:nvPr/>
          </p:nvSpPr>
          <p:spPr>
            <a:xfrm>
              <a:off x="5963832" y="1993713"/>
              <a:ext cx="2864224" cy="2853951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6" name="Conector recto 5"/>
            <p:cNvCxnSpPr/>
            <p:nvPr/>
          </p:nvCxnSpPr>
          <p:spPr>
            <a:xfrm>
              <a:off x="8828056" y="2202668"/>
              <a:ext cx="0" cy="2436041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cto 7"/>
            <p:cNvCxnSpPr/>
            <p:nvPr/>
          </p:nvCxnSpPr>
          <p:spPr>
            <a:xfrm flipH="1">
              <a:off x="5963831" y="3408469"/>
              <a:ext cx="2864226" cy="153326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Arco 8"/>
            <p:cNvSpPr/>
            <p:nvPr/>
          </p:nvSpPr>
          <p:spPr>
            <a:xfrm rot="11315289">
              <a:off x="8365011" y="3227054"/>
              <a:ext cx="926088" cy="1027246"/>
            </a:xfrm>
            <a:prstGeom prst="arc">
              <a:avLst>
                <a:gd name="adj1" fmla="val 15388940"/>
                <a:gd name="adj2" fmla="val 0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242350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049522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s-MX" sz="7200" dirty="0" smtClean="0">
                <a:latin typeface="BankGothic Md BT" panose="020B0807020203060204" pitchFamily="34" charset="0"/>
              </a:rPr>
              <a:t>Ángulo interior</a:t>
            </a:r>
            <a:endParaRPr lang="es-MX" sz="7200" dirty="0">
              <a:latin typeface="BankGothic Md BT" panose="020B0807020203060204" pitchFamily="34" charset="0"/>
            </a:endParaRPr>
          </a:p>
        </p:txBody>
      </p:sp>
      <p:sp>
        <p:nvSpPr>
          <p:cNvPr id="9" name="Marcador de contenido 2"/>
          <p:cNvSpPr>
            <a:spLocks noGrp="1"/>
          </p:cNvSpPr>
          <p:nvPr>
            <p:ph idx="1"/>
          </p:nvPr>
        </p:nvSpPr>
        <p:spPr>
          <a:xfrm>
            <a:off x="404918" y="2447263"/>
            <a:ext cx="5299556" cy="31766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4800" dirty="0" smtClean="0">
                <a:latin typeface="BankGothic Md BT" panose="020B0807020203060204" pitchFamily="34" charset="0"/>
              </a:rPr>
              <a:t>Tiene su centro en un punto interior del círculo</a:t>
            </a:r>
            <a:endParaRPr lang="es-MX" sz="4800" dirty="0">
              <a:latin typeface="BankGothic Md BT" panose="020B0807020203060204" pitchFamily="34" charset="0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5955545" y="2488495"/>
            <a:ext cx="2864224" cy="3294873"/>
            <a:chOff x="5579027" y="1986991"/>
            <a:chExt cx="2864224" cy="3294873"/>
          </a:xfrm>
        </p:grpSpPr>
        <p:sp>
          <p:nvSpPr>
            <p:cNvPr id="7" name="Elipse 6"/>
            <p:cNvSpPr/>
            <p:nvPr/>
          </p:nvSpPr>
          <p:spPr>
            <a:xfrm>
              <a:off x="5579027" y="2100401"/>
              <a:ext cx="2864224" cy="2867398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6" name="Conector recto 5"/>
            <p:cNvCxnSpPr/>
            <p:nvPr/>
          </p:nvCxnSpPr>
          <p:spPr>
            <a:xfrm>
              <a:off x="5647765" y="2213812"/>
              <a:ext cx="2158253" cy="2640577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cto 7"/>
            <p:cNvCxnSpPr/>
            <p:nvPr/>
          </p:nvCxnSpPr>
          <p:spPr>
            <a:xfrm flipH="1">
              <a:off x="5919537" y="1986991"/>
              <a:ext cx="1543050" cy="3294873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Arco 9"/>
            <p:cNvSpPr/>
            <p:nvPr/>
          </p:nvSpPr>
          <p:spPr>
            <a:xfrm rot="7592902">
              <a:off x="6373463" y="3414347"/>
              <a:ext cx="782053" cy="577516"/>
            </a:xfrm>
            <a:prstGeom prst="arc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161739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035044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s-MX" sz="7200" dirty="0" smtClean="0">
                <a:latin typeface="BankGothic Md BT" panose="020B0807020203060204" pitchFamily="34" charset="0"/>
              </a:rPr>
              <a:t>Ángulo exterior</a:t>
            </a:r>
            <a:endParaRPr lang="es-MX" sz="7200" dirty="0">
              <a:latin typeface="BankGothic Md BT" panose="020B0807020203060204" pitchFamily="34" charset="0"/>
            </a:endParaRPr>
          </a:p>
        </p:txBody>
      </p:sp>
      <p:sp>
        <p:nvSpPr>
          <p:cNvPr id="10" name="Marcador de contenido 2"/>
          <p:cNvSpPr>
            <a:spLocks noGrp="1"/>
          </p:cNvSpPr>
          <p:nvPr>
            <p:ph idx="1"/>
          </p:nvPr>
        </p:nvSpPr>
        <p:spPr>
          <a:xfrm>
            <a:off x="469232" y="2208685"/>
            <a:ext cx="5299556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4800" dirty="0" smtClean="0">
                <a:latin typeface="BankGothic Md BT" panose="020B0807020203060204" pitchFamily="34" charset="0"/>
              </a:rPr>
              <a:t>Es aquel que tiene su vértice en un punto exterior de la circunferencia </a:t>
            </a:r>
            <a:endParaRPr lang="es-MX" sz="4800" dirty="0">
              <a:latin typeface="BankGothic Md BT" panose="020B0807020203060204" pitchFamily="34" charset="0"/>
            </a:endParaRPr>
          </a:p>
        </p:txBody>
      </p:sp>
      <p:grpSp>
        <p:nvGrpSpPr>
          <p:cNvPr id="15" name="Grupo 14"/>
          <p:cNvGrpSpPr/>
          <p:nvPr/>
        </p:nvGrpSpPr>
        <p:grpSpPr>
          <a:xfrm>
            <a:off x="5768788" y="2456860"/>
            <a:ext cx="2864224" cy="3411598"/>
            <a:chOff x="6058873" y="1794483"/>
            <a:chExt cx="2864224" cy="3411598"/>
          </a:xfrm>
        </p:grpSpPr>
        <p:sp>
          <p:nvSpPr>
            <p:cNvPr id="7" name="Elipse 6"/>
            <p:cNvSpPr/>
            <p:nvPr/>
          </p:nvSpPr>
          <p:spPr>
            <a:xfrm>
              <a:off x="6058873" y="1986989"/>
              <a:ext cx="2864224" cy="2867398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6" name="Conector recto 5"/>
            <p:cNvCxnSpPr/>
            <p:nvPr/>
          </p:nvCxnSpPr>
          <p:spPr>
            <a:xfrm flipH="1">
              <a:off x="6669965" y="1794483"/>
              <a:ext cx="279735" cy="3411598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cto 7"/>
            <p:cNvCxnSpPr/>
            <p:nvPr/>
          </p:nvCxnSpPr>
          <p:spPr>
            <a:xfrm flipH="1">
              <a:off x="6669966" y="2237873"/>
              <a:ext cx="2089023" cy="2968208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Arco 8"/>
            <p:cNvSpPr/>
            <p:nvPr/>
          </p:nvSpPr>
          <p:spPr>
            <a:xfrm>
              <a:off x="6562635" y="4812144"/>
              <a:ext cx="279734" cy="283096"/>
            </a:xfrm>
            <a:prstGeom prst="arc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242264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88665"/>
            <a:ext cx="9144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MX" sz="7200" dirty="0" smtClean="0">
                <a:latin typeface="BankGothic Md BT" panose="020B0807020203060204" pitchFamily="34" charset="0"/>
              </a:rPr>
              <a:t>Ángulo circunscrito</a:t>
            </a:r>
            <a:endParaRPr lang="es-MX" sz="7200" dirty="0">
              <a:latin typeface="BankGothic Md BT" panose="020B080702020306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40293" y="2757276"/>
            <a:ext cx="5103410" cy="3548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4000" dirty="0" smtClean="0">
                <a:latin typeface="BankGothic Md BT" panose="020B0807020203060204" pitchFamily="34" charset="0"/>
              </a:rPr>
              <a:t>Ángulo cuyo vértice se encuentra en el exterior de la circunferencia </a:t>
            </a:r>
            <a:endParaRPr lang="es-MX" sz="4000" dirty="0">
              <a:latin typeface="BankGothic Md BT" panose="020B0807020203060204" pitchFamily="34" charset="0"/>
            </a:endParaRPr>
          </a:p>
        </p:txBody>
      </p:sp>
      <p:grpSp>
        <p:nvGrpSpPr>
          <p:cNvPr id="19" name="Grupo 18"/>
          <p:cNvGrpSpPr/>
          <p:nvPr/>
        </p:nvGrpSpPr>
        <p:grpSpPr>
          <a:xfrm>
            <a:off x="287456" y="2391875"/>
            <a:ext cx="3552837" cy="4279186"/>
            <a:chOff x="5390866" y="1978925"/>
            <a:chExt cx="3552837" cy="4279186"/>
          </a:xfrm>
        </p:grpSpPr>
        <p:sp>
          <p:nvSpPr>
            <p:cNvPr id="5" name="Elipse 4"/>
            <p:cNvSpPr/>
            <p:nvPr/>
          </p:nvSpPr>
          <p:spPr>
            <a:xfrm>
              <a:off x="5732060" y="3390713"/>
              <a:ext cx="2864224" cy="2867398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10" name="Conector recto 9"/>
            <p:cNvCxnSpPr/>
            <p:nvPr/>
          </p:nvCxnSpPr>
          <p:spPr>
            <a:xfrm flipH="1">
              <a:off x="5390866" y="1978925"/>
              <a:ext cx="1610436" cy="3098172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/>
            <p:cNvCxnSpPr/>
            <p:nvPr/>
          </p:nvCxnSpPr>
          <p:spPr>
            <a:xfrm>
              <a:off x="7001301" y="1978925"/>
              <a:ext cx="1942402" cy="2863041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Circular 15"/>
          <p:cNvSpPr/>
          <p:nvPr/>
        </p:nvSpPr>
        <p:spPr>
          <a:xfrm rot="12518920">
            <a:off x="1351201" y="1805553"/>
            <a:ext cx="1134618" cy="1163931"/>
          </a:xfrm>
          <a:prstGeom prst="pie">
            <a:avLst>
              <a:gd name="adj1" fmla="val 12521339"/>
              <a:gd name="adj2" fmla="val 16118131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36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51679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s-MX" sz="7200" dirty="0" smtClean="0">
                <a:latin typeface="BankGothic Md BT" panose="020B0807020203060204" pitchFamily="34" charset="0"/>
              </a:rPr>
              <a:t>círculo</a:t>
            </a:r>
            <a:endParaRPr lang="es-MX" sz="7200" dirty="0">
              <a:latin typeface="BankGothic Md BT" panose="020B0807020203060204" pitchFamily="34" charset="0"/>
            </a:endParaRPr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336176" y="1546412"/>
            <a:ext cx="4945687" cy="49350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4400" dirty="0" smtClean="0">
                <a:latin typeface="BankGothic Md BT" panose="020B0807020203060204" pitchFamily="34" charset="0"/>
              </a:rPr>
              <a:t>figura plana </a:t>
            </a:r>
          </a:p>
          <a:p>
            <a:pPr marL="0" indent="0">
              <a:buNone/>
            </a:pPr>
            <a:r>
              <a:rPr lang="es-MX" sz="4400" dirty="0" smtClean="0">
                <a:latin typeface="BankGothic Md BT" panose="020B0807020203060204" pitchFamily="34" charset="0"/>
              </a:rPr>
              <a:t>delimitada </a:t>
            </a:r>
          </a:p>
          <a:p>
            <a:pPr marL="0" indent="0">
              <a:buNone/>
            </a:pPr>
            <a:r>
              <a:rPr lang="es-MX" sz="4400" dirty="0" smtClean="0">
                <a:latin typeface="BankGothic Md BT" panose="020B0807020203060204" pitchFamily="34" charset="0"/>
              </a:rPr>
              <a:t>por la </a:t>
            </a:r>
          </a:p>
          <a:p>
            <a:pPr marL="0" indent="0">
              <a:buNone/>
            </a:pPr>
            <a:r>
              <a:rPr lang="es-MX" sz="4400" dirty="0" smtClean="0">
                <a:latin typeface="BankGothic Md BT" panose="020B0807020203060204" pitchFamily="34" charset="0"/>
              </a:rPr>
              <a:t>circunferencia </a:t>
            </a:r>
          </a:p>
          <a:p>
            <a:pPr marL="0" indent="0">
              <a:buNone/>
            </a:pPr>
            <a:r>
              <a:rPr lang="es-MX" sz="4400" dirty="0" smtClean="0">
                <a:latin typeface="BankGothic Md BT" panose="020B0807020203060204" pitchFamily="34" charset="0"/>
              </a:rPr>
              <a:t>más toda su </a:t>
            </a:r>
          </a:p>
          <a:p>
            <a:pPr marL="0" indent="0">
              <a:buNone/>
            </a:pPr>
            <a:r>
              <a:rPr lang="es-MX" sz="4400" dirty="0" smtClean="0">
                <a:latin typeface="BankGothic Md BT" panose="020B0807020203060204" pitchFamily="34" charset="0"/>
              </a:rPr>
              <a:t>área interior </a:t>
            </a:r>
            <a:endParaRPr lang="es-MX" sz="4400" dirty="0">
              <a:latin typeface="BankGothic Md BT" panose="020B0807020203060204" pitchFamily="34" charset="0"/>
            </a:endParaRPr>
          </a:p>
        </p:txBody>
      </p:sp>
      <p:sp>
        <p:nvSpPr>
          <p:cNvPr id="5" name="Elipse 4"/>
          <p:cNvSpPr/>
          <p:nvPr/>
        </p:nvSpPr>
        <p:spPr>
          <a:xfrm>
            <a:off x="5618039" y="2757269"/>
            <a:ext cx="2864224" cy="2867398"/>
          </a:xfrm>
          <a:prstGeom prst="ellipse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022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1756" y="575048"/>
            <a:ext cx="7886700" cy="19395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4400" dirty="0" smtClean="0">
                <a:latin typeface="BankGothic Md BT" panose="020B0807020203060204" pitchFamily="34" charset="0"/>
                <a:ea typeface="Adobe Heiti Std R" panose="020B0400000000000000" pitchFamily="34" charset="-128"/>
              </a:rPr>
              <a:t>    La circunferencia es el borde y el círculo es el interior </a:t>
            </a:r>
            <a:endParaRPr lang="es-MX" sz="4400" dirty="0">
              <a:latin typeface="BankGothic Md BT" panose="020B0807020203060204" pitchFamily="34" charset="0"/>
              <a:ea typeface="Adobe Heiti Std R" panose="020B0400000000000000" pitchFamily="34" charset="-128"/>
            </a:endParaRPr>
          </a:p>
        </p:txBody>
      </p:sp>
      <p:sp>
        <p:nvSpPr>
          <p:cNvPr id="4" name="Elipse 3"/>
          <p:cNvSpPr/>
          <p:nvPr/>
        </p:nvSpPr>
        <p:spPr>
          <a:xfrm>
            <a:off x="968187" y="2685238"/>
            <a:ext cx="2864224" cy="2867398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Elipse 4"/>
          <p:cNvSpPr/>
          <p:nvPr/>
        </p:nvSpPr>
        <p:spPr>
          <a:xfrm>
            <a:off x="5325035" y="2685238"/>
            <a:ext cx="2864224" cy="2867398"/>
          </a:xfrm>
          <a:prstGeom prst="ellipse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CuadroTexto 1"/>
          <p:cNvSpPr txBox="1"/>
          <p:nvPr/>
        </p:nvSpPr>
        <p:spPr>
          <a:xfrm>
            <a:off x="429951" y="5723275"/>
            <a:ext cx="3940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err="1">
                <a:latin typeface="BankGothic Md BT" panose="020B0807020203060204" pitchFamily="34" charset="0"/>
              </a:rPr>
              <a:t>cirncunferencia</a:t>
            </a:r>
            <a:endParaRPr lang="es-MX" sz="3200" dirty="0">
              <a:latin typeface="BankGothic Md BT" panose="020B080702020306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758527" y="5723280"/>
            <a:ext cx="19972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latin typeface="BankGothic Md BT" panose="020B0807020203060204" pitchFamily="34" charset="0"/>
              </a:rPr>
              <a:t>círculo</a:t>
            </a:r>
            <a:endParaRPr lang="es-MX" sz="3200" dirty="0">
              <a:latin typeface="BankGothic Md BT" panose="020B080702020306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59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s-MX" sz="7200" dirty="0" smtClean="0">
                <a:latin typeface="BankGothic Md BT" panose="020B0807020203060204" pitchFamily="34" charset="0"/>
              </a:rPr>
              <a:t>Arco</a:t>
            </a:r>
            <a:r>
              <a:rPr lang="es-MX" sz="5400" dirty="0" smtClean="0">
                <a:latin typeface="BankGothic Md BT" panose="020B0807020203060204" pitchFamily="34" charset="0"/>
              </a:rPr>
              <a:t> </a:t>
            </a:r>
            <a:endParaRPr lang="es-MX" sz="5400" dirty="0">
              <a:latin typeface="BankGothic Md BT" panose="020B0807020203060204" pitchFamily="34" charset="0"/>
            </a:endParaRPr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564776" y="1986990"/>
            <a:ext cx="48812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4400" dirty="0" smtClean="0">
                <a:latin typeface="BankGothic Md BT" panose="020B0807020203060204" pitchFamily="34" charset="0"/>
              </a:rPr>
              <a:t>Es el segmento de circunferencia comprendido entre dos de sus puntos.</a:t>
            </a:r>
            <a:endParaRPr lang="es-MX" sz="4400" dirty="0">
              <a:latin typeface="BankGothic Md BT" panose="020B0807020203060204" pitchFamily="34" charset="0"/>
            </a:endParaRPr>
          </a:p>
        </p:txBody>
      </p:sp>
      <p:sp>
        <p:nvSpPr>
          <p:cNvPr id="5" name="Elipse 4"/>
          <p:cNvSpPr/>
          <p:nvPr/>
        </p:nvSpPr>
        <p:spPr>
          <a:xfrm>
            <a:off x="6010835" y="1986990"/>
            <a:ext cx="2880000" cy="2880000"/>
          </a:xfrm>
          <a:prstGeom prst="ellipse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Arco 6"/>
          <p:cNvSpPr/>
          <p:nvPr/>
        </p:nvSpPr>
        <p:spPr>
          <a:xfrm rot="7765523">
            <a:off x="6010835" y="1986990"/>
            <a:ext cx="2880000" cy="2880000"/>
          </a:xfrm>
          <a:prstGeom prst="arc">
            <a:avLst>
              <a:gd name="adj1" fmla="val 16200000"/>
              <a:gd name="adj2" fmla="val 147390"/>
            </a:avLst>
          </a:prstGeom>
          <a:noFill/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129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862667"/>
            <a:ext cx="9144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MX" sz="7200" dirty="0" smtClean="0">
                <a:latin typeface="BankGothic Md BT" panose="020B0807020203060204" pitchFamily="34" charset="0"/>
              </a:rPr>
              <a:t>Semicircunferencia </a:t>
            </a:r>
            <a:endParaRPr lang="es-MX" sz="7200" dirty="0">
              <a:latin typeface="BankGothic Md BT" panose="020B0807020203060204" pitchFamily="34" charset="0"/>
            </a:endParaRPr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445168" y="2087610"/>
            <a:ext cx="5256385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MX" sz="4800" dirty="0" smtClean="0">
                <a:latin typeface="BankGothic Md BT" panose="020B0807020203060204" pitchFamily="34" charset="0"/>
              </a:rPr>
              <a:t>Cada una de las dos mitades o arcos de la circunferencia separadas por un diámetro</a:t>
            </a:r>
            <a:endParaRPr lang="es-MX" sz="4800" dirty="0">
              <a:latin typeface="BankGothic Md BT" panose="020B0807020203060204" pitchFamily="34" charset="0"/>
            </a:endParaRPr>
          </a:p>
        </p:txBody>
      </p:sp>
      <p:sp>
        <p:nvSpPr>
          <p:cNvPr id="5" name="Elipse 4"/>
          <p:cNvSpPr/>
          <p:nvPr/>
        </p:nvSpPr>
        <p:spPr>
          <a:xfrm>
            <a:off x="5990664" y="2829580"/>
            <a:ext cx="2864224" cy="2867398"/>
          </a:xfrm>
          <a:prstGeom prst="ellipse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6" name="Conector recto 5"/>
          <p:cNvCxnSpPr>
            <a:stCxn id="5" idx="0"/>
            <a:endCxn id="5" idx="4"/>
          </p:cNvCxnSpPr>
          <p:nvPr/>
        </p:nvCxnSpPr>
        <p:spPr>
          <a:xfrm>
            <a:off x="7422776" y="2829580"/>
            <a:ext cx="0" cy="286739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489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3183177" y="3173507"/>
            <a:ext cx="2700000" cy="2757854"/>
          </a:xfrm>
          <a:prstGeom prst="ellipse">
            <a:avLst/>
          </a:prstGeom>
          <a:solidFill>
            <a:srgbClr val="FFFF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5" name="Conector recto 4"/>
          <p:cNvCxnSpPr/>
          <p:nvPr/>
        </p:nvCxnSpPr>
        <p:spPr>
          <a:xfrm flipH="1">
            <a:off x="2768663" y="2907483"/>
            <a:ext cx="1977656" cy="164495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>
            <a:off x="5908061" y="3059546"/>
            <a:ext cx="31898" cy="300591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 flipV="1">
            <a:off x="4558061" y="3469341"/>
            <a:ext cx="753527" cy="109316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3208059" y="4562503"/>
            <a:ext cx="2700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0" y="0"/>
            <a:ext cx="9143999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200"/>
              </a:lnSpc>
            </a:pPr>
            <a:r>
              <a:rPr lang="es-MX" sz="9600" dirty="0" smtClean="0">
                <a:latin typeface="BankGothic Md BT" panose="020B0807020203060204" pitchFamily="34" charset="0"/>
              </a:rPr>
              <a:t>Rectas</a:t>
            </a:r>
          </a:p>
          <a:p>
            <a:pPr algn="ctr">
              <a:lnSpc>
                <a:spcPts val="10200"/>
              </a:lnSpc>
            </a:pPr>
            <a:r>
              <a:rPr lang="es-MX" sz="9600" dirty="0" smtClean="0">
                <a:latin typeface="BankGothic Md BT" panose="020B0807020203060204" pitchFamily="34" charset="0"/>
              </a:rPr>
              <a:t>notables</a:t>
            </a:r>
            <a:endParaRPr lang="es-MX" sz="9600" dirty="0">
              <a:latin typeface="BankGothic Md BT" panose="020B080702020306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3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18914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s-MX" sz="7200" dirty="0" smtClean="0">
                <a:latin typeface="BankGothic Md BT" panose="020B0807020203060204" pitchFamily="34" charset="0"/>
              </a:rPr>
              <a:t>radio</a:t>
            </a:r>
            <a:endParaRPr lang="es-MX" sz="7200" dirty="0">
              <a:latin typeface="BankGothic Md BT" panose="020B080702020306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287" y="2000437"/>
            <a:ext cx="5368738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4800" dirty="0" smtClean="0">
                <a:latin typeface="BankGothic Md BT" panose="020B0807020203060204" pitchFamily="34" charset="0"/>
              </a:rPr>
              <a:t>Es el segmento que une al centro con cualquier parte de la circunferencia </a:t>
            </a:r>
            <a:endParaRPr lang="es-MX" sz="4800" dirty="0">
              <a:latin typeface="BankGothic Md BT" panose="020B0807020203060204" pitchFamily="34" charset="0"/>
            </a:endParaRPr>
          </a:p>
        </p:txBody>
      </p:sp>
      <p:sp>
        <p:nvSpPr>
          <p:cNvPr id="4" name="Elipse 3"/>
          <p:cNvSpPr/>
          <p:nvPr/>
        </p:nvSpPr>
        <p:spPr>
          <a:xfrm>
            <a:off x="6010835" y="1986990"/>
            <a:ext cx="2864224" cy="2867398"/>
          </a:xfrm>
          <a:prstGeom prst="ellipse">
            <a:avLst/>
          </a:prstGeom>
          <a:solidFill>
            <a:srgbClr val="FFFF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6" name="Conector recto 5"/>
          <p:cNvCxnSpPr>
            <a:stCxn id="4" idx="7"/>
          </p:cNvCxnSpPr>
          <p:nvPr/>
        </p:nvCxnSpPr>
        <p:spPr>
          <a:xfrm flipH="1">
            <a:off x="7445191" y="2406911"/>
            <a:ext cx="1010412" cy="105346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28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18914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s-MX" sz="7200" dirty="0" smtClean="0">
                <a:latin typeface="BankGothic Md BT" panose="020B0807020203060204" pitchFamily="34" charset="0"/>
              </a:rPr>
              <a:t>cuerda</a:t>
            </a:r>
            <a:endParaRPr lang="es-MX" sz="7200" dirty="0">
              <a:latin typeface="BankGothic Md BT" panose="020B0807020203060204" pitchFamily="34" charset="0"/>
            </a:endParaRPr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443753" y="2013884"/>
            <a:ext cx="547295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4400" dirty="0" smtClean="0">
                <a:latin typeface="BankGothic Md BT" panose="020B0807020203060204" pitchFamily="34" charset="0"/>
              </a:rPr>
              <a:t>Recta que une dos puntos de la circunferencia, sin pasar por </a:t>
            </a:r>
          </a:p>
          <a:p>
            <a:pPr marL="0" indent="0">
              <a:buNone/>
            </a:pPr>
            <a:r>
              <a:rPr lang="es-MX" sz="4400" dirty="0" smtClean="0">
                <a:latin typeface="BankGothic Md BT" panose="020B0807020203060204" pitchFamily="34" charset="0"/>
              </a:rPr>
              <a:t>el origen.</a:t>
            </a:r>
            <a:endParaRPr lang="es-MX" sz="4400" dirty="0">
              <a:latin typeface="BankGothic Md BT" panose="020B0807020203060204" pitchFamily="34" charset="0"/>
            </a:endParaRPr>
          </a:p>
        </p:txBody>
      </p:sp>
      <p:sp>
        <p:nvSpPr>
          <p:cNvPr id="6" name="Elipse 5"/>
          <p:cNvSpPr/>
          <p:nvPr/>
        </p:nvSpPr>
        <p:spPr>
          <a:xfrm>
            <a:off x="5916705" y="2755853"/>
            <a:ext cx="2864224" cy="2867398"/>
          </a:xfrm>
          <a:prstGeom prst="ellipse">
            <a:avLst/>
          </a:prstGeom>
          <a:solidFill>
            <a:srgbClr val="FFFF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7" name="Conector recto 6"/>
          <p:cNvCxnSpPr/>
          <p:nvPr/>
        </p:nvCxnSpPr>
        <p:spPr>
          <a:xfrm>
            <a:off x="6124476" y="4925421"/>
            <a:ext cx="1843662" cy="56097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52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267</TotalTime>
  <Words>271</Words>
  <Application>Microsoft Office PowerPoint</Application>
  <PresentationFormat>Carta (216 x 279 mm)</PresentationFormat>
  <Paragraphs>54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0" baseType="lpstr">
      <vt:lpstr>Adobe Heiti Std R</vt:lpstr>
      <vt:lpstr>Arial</vt:lpstr>
      <vt:lpstr>BankGothic Md BT</vt:lpstr>
      <vt:lpstr>Century Gothic</vt:lpstr>
      <vt:lpstr>Wingdings 3</vt:lpstr>
      <vt:lpstr>Espiral</vt:lpstr>
      <vt:lpstr>Presentación de PowerPoint</vt:lpstr>
      <vt:lpstr>Presentación de PowerPoint</vt:lpstr>
      <vt:lpstr>círculo</vt:lpstr>
      <vt:lpstr>Presentación de PowerPoint</vt:lpstr>
      <vt:lpstr>Arco </vt:lpstr>
      <vt:lpstr>Semicircunferencia </vt:lpstr>
      <vt:lpstr>Presentación de PowerPoint</vt:lpstr>
      <vt:lpstr>radio</vt:lpstr>
      <vt:lpstr>cuerda</vt:lpstr>
      <vt:lpstr>Diámetro</vt:lpstr>
      <vt:lpstr>Secante</vt:lpstr>
      <vt:lpstr>Tangente</vt:lpstr>
      <vt:lpstr>Porciones  de un círculo </vt:lpstr>
      <vt:lpstr>Sector  circular</vt:lpstr>
      <vt:lpstr>Segmento  circular</vt:lpstr>
      <vt:lpstr>Semicírculo </vt:lpstr>
      <vt:lpstr>Corona  circular </vt:lpstr>
      <vt:lpstr>Ángulos  notables</vt:lpstr>
      <vt:lpstr>Ángulo  central</vt:lpstr>
      <vt:lpstr>Ángulo  inscrito</vt:lpstr>
      <vt:lpstr>Ángulo  semi-inscrito</vt:lpstr>
      <vt:lpstr>Ángulo interior</vt:lpstr>
      <vt:lpstr>Ángulo exterior</vt:lpstr>
      <vt:lpstr>Ángulo circunscrito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38</cp:revision>
  <dcterms:created xsi:type="dcterms:W3CDTF">2016-07-12T03:59:06Z</dcterms:created>
  <dcterms:modified xsi:type="dcterms:W3CDTF">2016-07-21T04:02:30Z</dcterms:modified>
</cp:coreProperties>
</file>